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1"/>
  </p:notesMasterIdLst>
  <p:sldIdLst>
    <p:sldId id="406" r:id="rId2"/>
    <p:sldId id="408" r:id="rId3"/>
    <p:sldId id="412" r:id="rId4"/>
    <p:sldId id="413" r:id="rId5"/>
    <p:sldId id="478" r:id="rId6"/>
    <p:sldId id="482" r:id="rId7"/>
    <p:sldId id="416" r:id="rId8"/>
    <p:sldId id="421" r:id="rId9"/>
    <p:sldId id="414" r:id="rId10"/>
    <p:sldId id="409" r:id="rId11"/>
    <p:sldId id="483" r:id="rId12"/>
    <p:sldId id="411" r:id="rId13"/>
    <p:sldId id="424" r:id="rId14"/>
    <p:sldId id="422" r:id="rId15"/>
    <p:sldId id="423" r:id="rId16"/>
    <p:sldId id="425" r:id="rId17"/>
    <p:sldId id="426" r:id="rId18"/>
    <p:sldId id="427" r:id="rId19"/>
    <p:sldId id="481" r:id="rId20"/>
    <p:sldId id="485" r:id="rId21"/>
    <p:sldId id="480" r:id="rId22"/>
    <p:sldId id="499" r:id="rId23"/>
    <p:sldId id="417" r:id="rId24"/>
    <p:sldId id="419" r:id="rId25"/>
    <p:sldId id="434" r:id="rId26"/>
    <p:sldId id="428" r:id="rId27"/>
    <p:sldId id="433" r:id="rId28"/>
    <p:sldId id="435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6" r:id="rId37"/>
    <p:sldId id="447" r:id="rId38"/>
    <p:sldId id="448" r:id="rId39"/>
    <p:sldId id="449" r:id="rId40"/>
    <p:sldId id="450" r:id="rId41"/>
    <p:sldId id="457" r:id="rId42"/>
    <p:sldId id="486" r:id="rId43"/>
    <p:sldId id="471" r:id="rId44"/>
    <p:sldId id="472" r:id="rId45"/>
    <p:sldId id="487" r:id="rId46"/>
    <p:sldId id="453" r:id="rId47"/>
    <p:sldId id="451" r:id="rId48"/>
    <p:sldId id="454" r:id="rId49"/>
    <p:sldId id="455" r:id="rId50"/>
    <p:sldId id="503" r:id="rId51"/>
    <p:sldId id="445" r:id="rId52"/>
    <p:sldId id="458" r:id="rId53"/>
    <p:sldId id="459" r:id="rId54"/>
    <p:sldId id="462" r:id="rId55"/>
    <p:sldId id="474" r:id="rId56"/>
    <p:sldId id="488" r:id="rId57"/>
    <p:sldId id="475" r:id="rId58"/>
    <p:sldId id="477" r:id="rId59"/>
    <p:sldId id="476" r:id="rId60"/>
    <p:sldId id="494" r:id="rId61"/>
    <p:sldId id="463" r:id="rId62"/>
    <p:sldId id="465" r:id="rId63"/>
    <p:sldId id="464" r:id="rId64"/>
    <p:sldId id="466" r:id="rId65"/>
    <p:sldId id="468" r:id="rId66"/>
    <p:sldId id="493" r:id="rId67"/>
    <p:sldId id="492" r:id="rId68"/>
    <p:sldId id="479" r:id="rId69"/>
    <p:sldId id="469" r:id="rId70"/>
    <p:sldId id="429" r:id="rId71"/>
    <p:sldId id="430" r:id="rId72"/>
    <p:sldId id="497" r:id="rId73"/>
    <p:sldId id="431" r:id="rId74"/>
    <p:sldId id="501" r:id="rId75"/>
    <p:sldId id="502" r:id="rId76"/>
    <p:sldId id="470" r:id="rId77"/>
    <p:sldId id="504" r:id="rId78"/>
    <p:sldId id="506" r:id="rId79"/>
    <p:sldId id="505" r:id="rId8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4B0D2E-71C9-F438-B230-9CBCC91EA80D}" name="David Correia" initials="DC" userId="584f38c54c5bc42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E7D9"/>
    <a:srgbClr val="1D4C7A"/>
    <a:srgbClr val="000000"/>
    <a:srgbClr val="242424"/>
    <a:srgbClr val="FFFFFF"/>
    <a:srgbClr val="F1C232"/>
    <a:srgbClr val="416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89281" autoAdjust="0"/>
  </p:normalViewPr>
  <p:slideViewPr>
    <p:cSldViewPr snapToGrid="0">
      <p:cViewPr varScale="1">
        <p:scale>
          <a:sx n="73" d="100"/>
          <a:sy n="73" d="100"/>
        </p:scale>
        <p:origin x="110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2524F-A203-4031-82BA-A6DBB070AEDA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B5F6D-4E0C-4FC2-9AF5-5DE6D38F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Talk about how eye tracking applications don’t always use the 3D Factor, working only with 2D Planes and not committed to full </a:t>
            </a:r>
            <a:r>
              <a:rPr lang="en-US" sz="1200" dirty="0" err="1"/>
              <a:t>eyetracking</a:t>
            </a:r>
            <a:r>
              <a:rPr lang="en-US" sz="1200" dirty="0"/>
              <a:t>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1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1619-34B0-6C9E-03B2-2FDA46E9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29074-932D-AC42-45EE-A712C16BB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52EC5-0018-47FA-1432-BA2B40C57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Nesta secção abordarei algumas das dificulades mais comuns em Eye Tracking.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BE2DF-A7FA-BB5B-3DF1-57058F269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BA6B3-21FE-6B01-CF36-AD2B5550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A4C9B-1024-EF5E-EF6C-DC471DA43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880C8-E3CE-FC9F-BFB6-321FD5A01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214F-3EED-D0E5-483B-CFB322127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1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AA41B-5323-ECDF-E344-E1E7A5BE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BDB55-BBC6-47F8-B1A6-157343954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4F98C-A46D-F35D-6CDE-EAB26C090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43BFD-5C76-DA07-ECB8-7AFBF8D18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3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37FD-AF66-7AB9-AE16-E28BC12B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C0ED5-B005-121B-430D-3698FAF6D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48A6D-D731-0656-0909-E18C69888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829A-3EAE-6434-21A6-F12A6CE1C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7E0D-421D-0726-616C-783D6047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D36F0-0B38-0FD7-9AFF-252B3968E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9AC99-8F4E-946F-DA61-224438ABA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E04D-7A88-6C9D-0608-3B5BF3DC9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1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F2E7-4765-42EB-B84D-F712E70A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F57C5-29F8-C8ED-F453-0B7482C3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F1C15-093E-B80F-F2B5-0A5FBC064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313F-291A-7D3A-68E3-239326F83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96067-522C-841E-3832-EF699BF9C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20E97-CE4E-6FC2-7E00-F5BEC9E24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A523E-4092-166C-5966-1EBB166E3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3C95-6E89-2C7B-70FB-3C3B8CDB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7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9767-5F7D-B047-8FE7-BDE8C32F0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28F1E-6AF4-2C07-557F-F4DEA47BB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9BAA7-5A11-2AB2-2F25-7207BED46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5B8EF-107F-ABD6-A084-D14547E3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8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9D3D9-B759-949C-ED98-B5253D61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135D2-EE76-0AC9-4C22-DE182D72A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32E78-BF1A-0FF8-6151-438E02000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968D-7140-4AA7-7D05-5A0AA311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68E11-0E86-19A3-C6FC-C16C9178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44AF1-5FFD-899D-2642-D53AFD7C8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1AFD6-3C3D-F93F-87B8-289B641A4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Talk about how eye tracking applications don’t always use the 3D Factor, working only with 2D Planes and not committed to full </a:t>
            </a:r>
            <a:r>
              <a:rPr lang="en-US" sz="1200" dirty="0" err="1"/>
              <a:t>eyetracking</a:t>
            </a:r>
            <a:r>
              <a:rPr lang="en-US" sz="1200" dirty="0"/>
              <a:t> controls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60E12-61AA-4809-A1D1-F5F158EDB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27B5-7D24-7CD1-491C-C7CD100C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40F20-383E-1F0E-1166-0D97B9C70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AC1D2-889F-01BE-E368-D5E8091BC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A139-1CF8-6682-06F6-4038B34F3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49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72A96-B61E-109E-EF41-AFB862A4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9FDE4-CB9D-F814-EC74-EF5CAE3A6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545F-EB8C-61E7-AE1D-A9E12F6FD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15FD-8558-EC17-C891-94A94F59F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72DB-06A5-C273-A558-6430786B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B98F-A271-B62D-5BAC-DD552DF9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C409-B50F-35AE-DF0C-4B4197801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1562D-C1A0-0A12-502E-0C4561EAA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15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C4477-A69B-9AFB-CF0D-3946CB72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8BE72-D4F4-06F0-F62E-C3397D557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7A4179-8988-15E5-A94F-F085D9013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1D48D-17AA-15DB-ACDE-376C5241F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9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DEB9-F238-7D39-7270-69EBBCD62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26A2E-15E4-C03D-7BC6-80573F565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C6FF7-F860-EEF2-F901-2736DC891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FDCB8-2124-08C9-7A33-72BF89FE7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43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7B4A-7E53-6A11-9192-BDFE7209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FFD77-7CDF-8057-2093-FB2373262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D549F-A7CC-2BE4-4BB4-C2E2C618A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05806-37AB-8ECD-AF36-8CA61226A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92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43D55-5DEA-BA8F-31B0-2E34D60C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4844C-A476-57D5-CF22-9E0B813CC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8ABFC-E3CB-8F9F-EFB5-EE4DBE3E8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B00D3-5787-34D7-E88F-5170E3870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4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958C-86F8-1B5E-AC3C-228EA414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6172C-10E6-28A8-E5D9-564835366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80148-1740-0088-D4AE-10C68F5C8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EC90A-337B-9C3F-0DC1-5724D1AFD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00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8885A-2E55-1EBE-1974-C375A0E1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65BD2-EBA3-BEB6-144F-16EE7F6CA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3C397-EB5F-2529-00FE-A67D9C13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FC26-4CA4-787A-0529-3B50FA447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23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5149-5DDD-A0A3-9AB2-9CD2D128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F78D4-5582-A052-0834-C1E8DD3E7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032B9A-6C3E-A6D2-5954-5C0C789D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C588-AA6F-A066-7118-BB4E7B94D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7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DB8D3-F434-0082-13D3-FBC4C0D7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CDD8F-76EB-07C3-8CD3-2C73C11B1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70D5A-BBF3-AC9E-DCA3-261258D2C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pode piorar a interação com o ambiente virtual.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Resoluções baixas</a:t>
            </a: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ou </a:t>
            </a: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rastreamento impreciso dos olhos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085CF-A4B9-3681-696E-F31E4D4FE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77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0408-AAC4-1FC6-10AF-E152638A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40C30-6781-ECEF-F725-8AAB455E0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9F952-A5FD-51C4-4015-17429D878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B8093-BA10-518C-4AC6-C674B3525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03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661-B7B1-B598-D84D-BFCA455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C22FF-4E31-075A-95BD-0E7B16467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78A38-0D4C-7D58-27F6-2A9E9165A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84009-D9A2-B28C-F995-F13EF6397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57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2EF5-5CDE-279B-3E99-062E1096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C785E-C196-C751-FC50-078E1B5BB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29468-4758-CE95-BD5C-B99E6879E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abrangente</a:t>
            </a:r>
            <a:r>
              <a:rPr lang="en-US" dirty="0"/>
              <a:t>, </a:t>
            </a:r>
            <a:r>
              <a:rPr lang="en-US" dirty="0" err="1"/>
              <a:t>pessoas</a:t>
            </a:r>
            <a:r>
              <a:rPr lang="en-US" dirty="0"/>
              <a:t> que 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visão</a:t>
            </a:r>
            <a:r>
              <a:rPr lang="en-US" dirty="0"/>
              <a:t>. Pelo </a:t>
            </a:r>
            <a:r>
              <a:rPr lang="en-US" dirty="0" err="1"/>
              <a:t>menos</a:t>
            </a:r>
            <a:r>
              <a:rPr lang="en-US" dirty="0"/>
              <a:t> 20-30 </a:t>
            </a:r>
            <a:r>
              <a:rPr lang="en-US" dirty="0" err="1"/>
              <a:t>utilizadores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2B984-CEC9-3B95-5AF0-CF1D1FA04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2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68E67-754D-00C7-1E05-11B264CC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66495-C132-212C-1BCC-DBCBA992F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6B47E-DC03-4F3E-15A2-96B66DE8C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FA212-9320-7619-73E9-086ADF61F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9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85693-F1B5-8B7F-B73D-85743335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18861-6C18-EC86-388D-6407DA04F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441D5-36EF-2149-8020-B71B1AF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C126-FE86-FEB0-1DB8-499628E6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4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67038-A24A-93E3-3155-E0A06A92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C585C-F32A-1B36-0D8B-AEA3797B8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A7F21-7F0F-DCDD-6005-1B84857D9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D0D49-2E98-F6B3-EFC1-870E56B67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5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961B-7238-7A1A-8BF3-51BC60BA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971C2-48D0-CF25-575A-0B5237615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F53E1-AD76-497A-1485-6EF924E1A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46660-D782-3A99-CE25-C90BAD1A4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43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3D168-8297-CA27-4041-E563B524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BAB3D-A44C-2C82-953D-B38119548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4668-4DD0-9C06-9012-01630AD9E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1229C-9A63-1342-F24E-22AC95264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6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2171-A6BD-C81C-0CE1-912641EA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D20D9-B20F-DB29-AD95-5211BE00D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83568-59B1-CE22-33D7-64D515796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5F7E-DCA8-8EA5-99A7-75C4136E9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7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43B6-67E5-4F0E-71AB-8AC16FE3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7E50E-8675-CADD-DD27-DA4EC1486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BBB2D-026C-668E-E792-315B318E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ACCF9-3983-CC52-542C-7C308318B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2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4ECA-3D27-040B-F416-AA7EE3ED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336C2-C6E0-65E6-E3DD-099AAB961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DD0A8-5F10-D1FA-E9D1-30C92267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Como é que as imprecisões dos HMDs e tarefas mais complexas em VR contribuem para fadiga visual? E que estratégias de Design podem mitigar estes problema?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 resolver estas questões o meu segundo objetivo será avaliar o impacto dos métodos de redução de ruído tanto nas taxas de erro e fadiga visual, determinando se estas técnicas melhoram o desempenho do sistema e o conforto do utilizador.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EA3EE-3046-3468-C610-7C3A56B4C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42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0C779-ED57-79E0-37DA-D3B67505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59FF5-BE22-6ACC-9E69-B89927367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2DEC9-CEAE-60C2-F6C5-BB9B0CEEC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111CE-C0A4-5F63-7CCF-FAB05A95F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6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6B0B9-4D8D-7AC3-EA29-F553E890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DA279-0A3C-0E9F-14E5-8A20AB887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51BAD-D2F4-B777-9AD1-A03042B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D58E7-3414-8AB5-0D49-F17434B15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3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292-FF09-698F-70DA-92DB8A30E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F2E5-6720-11C2-34A0-EC36D8213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0B02A-F9DF-FC75-2E89-EF6B183A6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3DA5-3CD1-2F14-1A54-21D00FAE1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59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B9FC0-AFAA-F8BD-C47B-0A13539B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228C5-F52C-CAA3-DC87-A21E7E939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4AC6B-8515-5B3D-1921-8F97F6E77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896E-36F4-C463-F6BE-9DDF55A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4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C503-6721-8FA5-032F-5644EC47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0BE16-EACB-7F0A-7E45-BA1E471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E32DC-DC68-67DD-CD45-EB97C30F5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1B831-2121-3B78-1368-6C94372CD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29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911F-DD5D-81AB-E8CA-E4F4F7C6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A18E9-91E1-4751-CA97-FA321625D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C179F-F09D-4068-9356-B2A10B0A3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B443-577D-0A38-A3C1-0CA826F9B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3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4728C-C055-92A0-86A9-192D441C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1A0A9-0B2C-521C-A027-CEB8E42B3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5864E-C468-111C-F65F-854121135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Concluíndo, a ideia do meu trabalho é...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0A96-EA1A-E6AB-37E4-84DF4B9F0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5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1948-B337-FB0A-6B09-EEC23F8C5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1F96-0E4D-8396-16AC-8D81607DE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082ED-4DEE-12F4-1739-03884AF6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meu trabalho procura desenvolver diretrizes para sistemas de Eye Tracking mais fiáveis e naturais, que garantam precisão e conforto.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10402-2C03-05B8-F6CA-6396C5D4A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35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A2BD-156E-F184-5548-4E7F6613A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6C598-9037-7C05-E926-F303B330D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E9065-8629-009D-68CA-5DE65A6DC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meu trabalho procura desenvolver diretrizes para sistemas de Eye Tracking mais fiáveis e naturais, que garantam precisão e conforto.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54FA-4885-0830-4E8F-335DE5089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28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D512-0FCA-B9C3-AD0C-3CB6E25D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F066A-8BDC-A856-DB26-46ACF8CC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53C24-CD19-8138-F732-1693CCEA1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meu trabalho procura desenvolver diretrizes para sistemas de Eye Tracking mais fiáveis e naturais, que garantam precisão e conforto.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1BF61-AD72-F025-3C5F-620B2D7E5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6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0C59E-5BA1-228A-65D8-1350BA4A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60F54-F77B-E5B9-1D85-5B951434F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9B3E3-232E-26C7-6967-0AE82CC55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Nesta secção abordarei algumas das dificulades mais comuns em Eye 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Tracking.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A45E0-527B-2413-AFC1-B90432ADA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1A61D-E5E2-1EF6-6086-AE62772F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C8D0C-FAEA-2805-F5A8-0AE0BACB2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5AC83-6998-C3E3-0D6D-910D8F415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Gaze ray </a:t>
            </a:r>
            <a:r>
              <a:rPr lang="en-US" dirty="0" err="1"/>
              <a:t>combinado</a:t>
            </a:r>
            <a:r>
              <a:rPr lang="en-US" dirty="0"/>
              <a:t> dos </a:t>
            </a:r>
            <a:r>
              <a:rPr lang="en-US" dirty="0" err="1"/>
              <a:t>olhos</a:t>
            </a:r>
            <a:r>
              <a:rPr lang="en-US" dirty="0"/>
              <a:t>, dado pelos </a:t>
            </a:r>
            <a:r>
              <a:rPr lang="en-US" dirty="0" err="1"/>
              <a:t>Varjo</a:t>
            </a:r>
            <a:r>
              <a:rPr lang="en-US" dirty="0"/>
              <a:t>, </a:t>
            </a:r>
            <a:r>
              <a:rPr lang="en-US" dirty="0" err="1"/>
              <a:t>interseta</a:t>
            </a:r>
            <a:r>
              <a:rPr lang="en-US" dirty="0"/>
              <a:t> a </a:t>
            </a:r>
            <a:r>
              <a:rPr lang="en-US" dirty="0" err="1"/>
              <a:t>esfera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6B93-D63F-2B6A-B73C-AEA6D7ED6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4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I compared the Varjo </a:t>
            </a:r>
            <a:r>
              <a:rPr lang="en-US" dirty="0" err="1"/>
              <a:t>Algorythm</a:t>
            </a:r>
            <a:r>
              <a:rPr lang="en-US" dirty="0"/>
              <a:t> to this </a:t>
            </a:r>
            <a:r>
              <a:rPr lang="en-US" dirty="0" err="1"/>
              <a:t>algorythm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1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9819-1800-917E-A613-6DB85D60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EFF07-A2F6-F07D-72AB-7F9A6AA9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D3C06-4491-2771-8F2B-620C37263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Nesta secção abordarei algumas das dificulades mais comuns em Eye 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Tracking.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9DA4F-7E69-18AA-3F6F-C546F78DB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B5F6D-4E0C-4FC2-9AF5-5DE6D38F2A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1020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1"/>
            <a:ext cx="12192019" cy="6857964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12082512" y="6762684"/>
            <a:ext cx="109549" cy="95315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3"/>
          <p:cNvSpPr/>
          <p:nvPr/>
        </p:nvSpPr>
        <p:spPr>
          <a:xfrm>
            <a:off x="0" y="1"/>
            <a:ext cx="155741" cy="123924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3"/>
          <p:cNvSpPr/>
          <p:nvPr/>
        </p:nvSpPr>
        <p:spPr>
          <a:xfrm>
            <a:off x="10863221" y="1"/>
            <a:ext cx="1328827" cy="1271609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3"/>
          <p:cNvSpPr/>
          <p:nvPr/>
        </p:nvSpPr>
        <p:spPr>
          <a:xfrm>
            <a:off x="12190388" y="3333684"/>
            <a:ext cx="1675" cy="22328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3"/>
          <p:cNvSpPr/>
          <p:nvPr/>
        </p:nvSpPr>
        <p:spPr>
          <a:xfrm>
            <a:off x="11336312" y="3630518"/>
            <a:ext cx="855741" cy="13939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3"/>
          <p:cNvSpPr/>
          <p:nvPr/>
        </p:nvSpPr>
        <p:spPr>
          <a:xfrm>
            <a:off x="4386346" y="1"/>
            <a:ext cx="6683349" cy="6857929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9020122" y="5927588"/>
            <a:ext cx="725677" cy="811363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3"/>
          <p:cNvSpPr/>
          <p:nvPr/>
        </p:nvSpPr>
        <p:spPr>
          <a:xfrm>
            <a:off x="1" y="0"/>
            <a:ext cx="3794316" cy="4457752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2431900" y="2755159"/>
            <a:ext cx="8845600" cy="81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431900" y="3540087"/>
            <a:ext cx="8845600" cy="5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2" y="2728766"/>
            <a:ext cx="2154963" cy="1400475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395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916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610365" y="1906867"/>
            <a:ext cx="4191600" cy="43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⬦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6389984" y="1906867"/>
            <a:ext cx="4191600" cy="43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667"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⬦"/>
              <a:defRPr sz="2667"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667"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  <p:grpSp>
        <p:nvGrpSpPr>
          <p:cNvPr id="106" name="Google Shape;106;p6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610467" y="2110067"/>
            <a:ext cx="2781200" cy="40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4683968" y="2110067"/>
            <a:ext cx="2781200" cy="40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7757469" y="2110067"/>
            <a:ext cx="2781200" cy="40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  <p:grpSp>
        <p:nvGrpSpPr>
          <p:cNvPr id="128" name="Google Shape;128;p7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9736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059CDCE-BB6F-4695-9D3E-310D11927030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CDCE-BB6F-4695-9D3E-310D11927030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1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1008A219-1DD2-49E9-B5E2-93B57F104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63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83" r:id="rId6"/>
    <p:sldLayoutId id="2147483684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5B9BC-FA6B-ED89-B835-12E56C67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1F20-CE1C-BB22-78DD-9E9DD2741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</p:spPr>
        <p:txBody>
          <a:bodyPr wrap="square" anchor="ctr">
            <a:normAutofit/>
          </a:bodyPr>
          <a:lstStyle/>
          <a:p>
            <a:r>
              <a:rPr lang="en-US" sz="5600" dirty="0" err="1">
                <a:latin typeface="Saira Semi Condensed Medium"/>
              </a:rPr>
              <a:t>EyeDepth</a:t>
            </a:r>
            <a:r>
              <a:rPr lang="en-US" sz="5600" dirty="0">
                <a:latin typeface="Saira Semi Condensed Medium"/>
              </a:rPr>
              <a:t>: Hands-free Selection in VR</a:t>
            </a:r>
          </a:p>
        </p:txBody>
      </p:sp>
      <p:grpSp>
        <p:nvGrpSpPr>
          <p:cNvPr id="8" name="Google Shape;1157;p47">
            <a:extLst>
              <a:ext uri="{FF2B5EF4-FFF2-40B4-BE49-F238E27FC236}">
                <a16:creationId xmlns:a16="http://schemas.microsoft.com/office/drawing/2014/main" id="{270D6C4D-745A-E0CA-A9C9-54BA13F5E761}"/>
              </a:ext>
            </a:extLst>
          </p:cNvPr>
          <p:cNvGrpSpPr/>
          <p:nvPr/>
        </p:nvGrpSpPr>
        <p:grpSpPr>
          <a:xfrm>
            <a:off x="669926" y="3064193"/>
            <a:ext cx="1387473" cy="729613"/>
            <a:chOff x="3269900" y="3064500"/>
            <a:chExt cx="432325" cy="263075"/>
          </a:xfrm>
        </p:grpSpPr>
        <p:sp>
          <p:nvSpPr>
            <p:cNvPr id="9" name="Google Shape;1158;p47">
              <a:extLst>
                <a:ext uri="{FF2B5EF4-FFF2-40B4-BE49-F238E27FC236}">
                  <a16:creationId xmlns:a16="http://schemas.microsoft.com/office/drawing/2014/main" id="{4AFCFC28-DD58-2F42-2605-131683136D05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solidFill>
              <a:schemeClr val="lt1"/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" name="Google Shape;1159;p47">
              <a:extLst>
                <a:ext uri="{FF2B5EF4-FFF2-40B4-BE49-F238E27FC236}">
                  <a16:creationId xmlns:a16="http://schemas.microsoft.com/office/drawing/2014/main" id="{93006044-4C62-E25C-D0FA-2F569CD7A8C6}"/>
                </a:ext>
              </a:extLst>
            </p:cNvPr>
            <p:cNvSpPr/>
            <p:nvPr/>
          </p:nvSpPr>
          <p:spPr>
            <a:xfrm>
              <a:off x="3508376" y="3154811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1" name="Google Shape;1160;p47">
              <a:extLst>
                <a:ext uri="{FF2B5EF4-FFF2-40B4-BE49-F238E27FC236}">
                  <a16:creationId xmlns:a16="http://schemas.microsoft.com/office/drawing/2014/main" id="{842E1CB8-4FDF-AFDE-D031-0CD4460905D2}"/>
                </a:ext>
              </a:extLst>
            </p:cNvPr>
            <p:cNvSpPr/>
            <p:nvPr/>
          </p:nvSpPr>
          <p:spPr>
            <a:xfrm>
              <a:off x="3407710" y="3091886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solidFill>
              <a:schemeClr val="lt1"/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72E899A5-C3DF-8892-0653-B143430CDC01}"/>
              </a:ext>
            </a:extLst>
          </p:cNvPr>
          <p:cNvSpPr/>
          <p:nvPr/>
        </p:nvSpPr>
        <p:spPr>
          <a:xfrm>
            <a:off x="1435274" y="3309044"/>
            <a:ext cx="246888" cy="2286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CADF3-0F19-BA4B-885F-1A9C2297EAFE}"/>
              </a:ext>
            </a:extLst>
          </p:cNvPr>
          <p:cNvSpPr txBox="1"/>
          <p:nvPr/>
        </p:nvSpPr>
        <p:spPr>
          <a:xfrm>
            <a:off x="6233653" y="5801032"/>
            <a:ext cx="5958347" cy="646331"/>
          </a:xfrm>
          <a:prstGeom prst="rect">
            <a:avLst/>
          </a:prstGeom>
          <a:solidFill>
            <a:srgbClr val="10E7D9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David Correia - Nº93576 METI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Advisors: Prof. Joaquim Jorge, A/Prof. Anderson Maciel</a:t>
            </a:r>
          </a:p>
        </p:txBody>
      </p:sp>
    </p:spTree>
    <p:extLst>
      <p:ext uri="{BB962C8B-B14F-4D97-AF65-F5344CB8AC3E}">
        <p14:creationId xmlns:p14="http://schemas.microsoft.com/office/powerpoint/2010/main" val="49394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B0626-F916-2E46-AE21-7D995373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's eye&#10;&#10;Description automatically generated">
            <a:extLst>
              <a:ext uri="{FF2B5EF4-FFF2-40B4-BE49-F238E27FC236}">
                <a16:creationId xmlns:a16="http://schemas.microsoft.com/office/drawing/2014/main" id="{26BAA533-6D1F-A242-BE34-826E2CFD0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C251C0-8F1B-B43E-1970-10A50249376E}"/>
              </a:ext>
            </a:extLst>
          </p:cNvPr>
          <p:cNvSpPr txBox="1">
            <a:spLocks/>
          </p:cNvSpPr>
          <p:nvPr/>
        </p:nvSpPr>
        <p:spPr>
          <a:xfrm>
            <a:off x="-13779" y="5972175"/>
            <a:ext cx="2128329" cy="8858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18288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6600" dirty="0"/>
              <a:t>RQ 1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1AECC43-97AD-2689-8D1B-66D446316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18" y="0"/>
            <a:ext cx="12042361" cy="4056800"/>
          </a:xfrm>
        </p:spPr>
        <p:txBody>
          <a:bodyPr/>
          <a:lstStyle/>
          <a:p>
            <a:pPr marL="33866" indent="0" algn="ctr">
              <a:buNone/>
            </a:pPr>
            <a:r>
              <a:rPr lang="en-US" sz="4000" dirty="0"/>
              <a:t>How can vergence techniques be refined to</a:t>
            </a:r>
          </a:p>
          <a:p>
            <a:pPr marL="33866" indent="0" algn="ctr">
              <a:buNone/>
            </a:pPr>
            <a:r>
              <a:rPr lang="en-US" sz="4000" dirty="0"/>
              <a:t>improve gaze depth estimation in cluttered and immersive VR environments?</a:t>
            </a:r>
          </a:p>
        </p:txBody>
      </p:sp>
    </p:spTree>
    <p:extLst>
      <p:ext uri="{BB962C8B-B14F-4D97-AF65-F5344CB8AC3E}">
        <p14:creationId xmlns:p14="http://schemas.microsoft.com/office/powerpoint/2010/main" val="248766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A4A63-3083-8483-8044-986534C04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goggles and touching a screen&#10;&#10;AI-generated content may be incorrect.">
            <a:extLst>
              <a:ext uri="{FF2B5EF4-FFF2-40B4-BE49-F238E27FC236}">
                <a16:creationId xmlns:a16="http://schemas.microsoft.com/office/drawing/2014/main" id="{C47DCC52-845F-1DAC-0952-88C4C9AA6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740" y="0"/>
            <a:ext cx="22860000" cy="6858000"/>
          </a:xfrm>
          <a:prstGeom prst="rect">
            <a:avLst/>
          </a:prstGeom>
        </p:spPr>
      </p:pic>
      <p:sp>
        <p:nvSpPr>
          <p:cNvPr id="4" name="Google Shape;1230;p47">
            <a:extLst>
              <a:ext uri="{FF2B5EF4-FFF2-40B4-BE49-F238E27FC236}">
                <a16:creationId xmlns:a16="http://schemas.microsoft.com/office/drawing/2014/main" id="{0EC3EB7B-A9A4-AC34-F31D-7583170017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EEFA35-4080-95FC-58A7-7DEB5937DDE1}"/>
              </a:ext>
            </a:extLst>
          </p:cNvPr>
          <p:cNvSpPr txBox="1">
            <a:spLocks/>
          </p:cNvSpPr>
          <p:nvPr/>
        </p:nvSpPr>
        <p:spPr>
          <a:xfrm>
            <a:off x="-13779" y="5972175"/>
            <a:ext cx="2128329" cy="8858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18288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6600" dirty="0"/>
              <a:t>RQ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48190-AFA8-0674-BB07-F032EDC09909}"/>
              </a:ext>
            </a:extLst>
          </p:cNvPr>
          <p:cNvSpPr txBox="1"/>
          <p:nvPr/>
        </p:nvSpPr>
        <p:spPr>
          <a:xfrm>
            <a:off x="-271104" y="1413063"/>
            <a:ext cx="4229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66" indent="0" algn="ctr">
              <a:buNone/>
            </a:pPr>
            <a:endParaRPr lang="en-US" sz="3200" dirty="0">
              <a:solidFill>
                <a:schemeClr val="tx1"/>
              </a:solidFill>
              <a:latin typeface="Inria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492D7-1ABF-4E72-2FFF-AE6E0FC8ABD8}"/>
              </a:ext>
            </a:extLst>
          </p:cNvPr>
          <p:cNvSpPr txBox="1"/>
          <p:nvPr/>
        </p:nvSpPr>
        <p:spPr>
          <a:xfrm>
            <a:off x="9079356" y="2148768"/>
            <a:ext cx="3130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66" indent="0" algn="ctr">
              <a:buNone/>
            </a:pPr>
            <a:endParaRPr lang="en-US" sz="3200" dirty="0">
              <a:solidFill>
                <a:schemeClr val="tx1"/>
              </a:solidFill>
              <a:latin typeface="Inria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866D4-AA04-80CF-0E80-55C426118740}"/>
              </a:ext>
            </a:extLst>
          </p:cNvPr>
          <p:cNvSpPr txBox="1"/>
          <p:nvPr/>
        </p:nvSpPr>
        <p:spPr>
          <a:xfrm>
            <a:off x="3358686" y="5329570"/>
            <a:ext cx="8833314" cy="1569660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</p:spPr>
        <p:txBody>
          <a:bodyPr wrap="square">
            <a:spAutoFit/>
          </a:bodyPr>
          <a:lstStyle/>
          <a:p>
            <a:pPr marL="33866" algn="ctr"/>
            <a:r>
              <a:rPr lang="en-US" sz="3200" dirty="0">
                <a:solidFill>
                  <a:schemeClr val="tx1"/>
                </a:solidFill>
                <a:latin typeface="Inria Sans Light"/>
              </a:rPr>
              <a:t>How can interaction techniques mitigate inaccurate eye-tracking data and improve the reliability and precision of gaze-based systems in VR?</a:t>
            </a:r>
          </a:p>
        </p:txBody>
      </p:sp>
    </p:spTree>
    <p:extLst>
      <p:ext uri="{BB962C8B-B14F-4D97-AF65-F5344CB8AC3E}">
        <p14:creationId xmlns:p14="http://schemas.microsoft.com/office/powerpoint/2010/main" val="22262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8406-C01D-E6EC-5DA1-AA2C9F74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9CE9AA0B-6FD7-1B26-5635-44651619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D092D7-3B6E-6634-9B0B-39C30D91B6D7}"/>
              </a:ext>
            </a:extLst>
          </p:cNvPr>
          <p:cNvSpPr txBox="1">
            <a:spLocks/>
          </p:cNvSpPr>
          <p:nvPr/>
        </p:nvSpPr>
        <p:spPr>
          <a:xfrm>
            <a:off x="-13779" y="5972175"/>
            <a:ext cx="2128329" cy="8858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18288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6600" dirty="0"/>
              <a:t>RQ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FD7C1-3573-A8CE-FA01-ACF569359C04}"/>
              </a:ext>
            </a:extLst>
          </p:cNvPr>
          <p:cNvSpPr txBox="1"/>
          <p:nvPr/>
        </p:nvSpPr>
        <p:spPr>
          <a:xfrm>
            <a:off x="3372465" y="4795897"/>
            <a:ext cx="8833314" cy="2062103"/>
          </a:xfrm>
          <a:prstGeom prst="rect">
            <a:avLst/>
          </a:prstGeom>
          <a:solidFill>
            <a:srgbClr val="10E7D9">
              <a:alpha val="30000"/>
            </a:srgbClr>
          </a:solidFill>
        </p:spPr>
        <p:txBody>
          <a:bodyPr wrap="square">
            <a:spAutoFit/>
          </a:bodyPr>
          <a:lstStyle/>
          <a:p>
            <a:pPr marL="33866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How do tracking inaccuracies and task complexity contribute to visual</a:t>
            </a:r>
          </a:p>
          <a:p>
            <a:pPr marL="33866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fatigue, and what design strategies can mitigate these effects in VR systems?</a:t>
            </a:r>
          </a:p>
        </p:txBody>
      </p:sp>
    </p:spTree>
    <p:extLst>
      <p:ext uri="{BB962C8B-B14F-4D97-AF65-F5344CB8AC3E}">
        <p14:creationId xmlns:p14="http://schemas.microsoft.com/office/powerpoint/2010/main" val="96083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D7568-FC1F-FB43-3348-B4CD29886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EBBE-EEA4-7322-1E62-E24A204E3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3028595"/>
            <a:ext cx="6432967" cy="811200"/>
          </a:xfrm>
        </p:spPr>
        <p:txBody>
          <a:bodyPr wrap="square" anchor="b">
            <a:normAutofit/>
          </a:bodyPr>
          <a:lstStyle/>
          <a:p>
            <a:r>
              <a:rPr lang="en-US" sz="5900" dirty="0"/>
              <a:t>Vergence Study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C2C044-285F-B1CF-53DD-2B622D2442D2}"/>
              </a:ext>
            </a:extLst>
          </p:cNvPr>
          <p:cNvSpPr txBox="1">
            <a:spLocks/>
          </p:cNvSpPr>
          <p:nvPr/>
        </p:nvSpPr>
        <p:spPr>
          <a:xfrm>
            <a:off x="1542898" y="4778568"/>
            <a:ext cx="10228688" cy="149610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en-US" sz="5900" dirty="0"/>
          </a:p>
        </p:txBody>
      </p:sp>
      <p:grpSp>
        <p:nvGrpSpPr>
          <p:cNvPr id="4" name="Google Shape;826;p47">
            <a:extLst>
              <a:ext uri="{FF2B5EF4-FFF2-40B4-BE49-F238E27FC236}">
                <a16:creationId xmlns:a16="http://schemas.microsoft.com/office/drawing/2014/main" id="{EF03F10B-62F0-76A7-63D8-C614365518E0}"/>
              </a:ext>
            </a:extLst>
          </p:cNvPr>
          <p:cNvGrpSpPr/>
          <p:nvPr/>
        </p:nvGrpSpPr>
        <p:grpSpPr>
          <a:xfrm>
            <a:off x="1164340" y="3148878"/>
            <a:ext cx="785234" cy="610931"/>
            <a:chOff x="1934025" y="1001650"/>
            <a:chExt cx="415300" cy="355600"/>
          </a:xfrm>
        </p:grpSpPr>
        <p:sp>
          <p:nvSpPr>
            <p:cNvPr id="5" name="Google Shape;827;p47">
              <a:extLst>
                <a:ext uri="{FF2B5EF4-FFF2-40B4-BE49-F238E27FC236}">
                  <a16:creationId xmlns:a16="http://schemas.microsoft.com/office/drawing/2014/main" id="{B588A4A3-A637-91F4-46FE-AAAB67867004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828;p47">
              <a:extLst>
                <a:ext uri="{FF2B5EF4-FFF2-40B4-BE49-F238E27FC236}">
                  <a16:creationId xmlns:a16="http://schemas.microsoft.com/office/drawing/2014/main" id="{1C2CF61D-78D4-6C8D-9776-5295A834C8E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829;p47">
              <a:extLst>
                <a:ext uri="{FF2B5EF4-FFF2-40B4-BE49-F238E27FC236}">
                  <a16:creationId xmlns:a16="http://schemas.microsoft.com/office/drawing/2014/main" id="{B6E23F52-13EE-EB9B-5C78-3ED2C1A39CC1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830;p47">
              <a:extLst>
                <a:ext uri="{FF2B5EF4-FFF2-40B4-BE49-F238E27FC236}">
                  <a16:creationId xmlns:a16="http://schemas.microsoft.com/office/drawing/2014/main" id="{F1302743-683C-5E4B-B73E-1D07DD8A319F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2436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959E3-93EA-BB55-BF56-E4D4C5AA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99A1-E53E-7C28-C808-6BFBD756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Saira SemiCondensed Medium" panose="00000606000000000000" pitchFamily="2" charset="0"/>
              </a:rPr>
              <a:t>Algorithm Used to Obtain Gaze Depth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2910-FE8B-B3AD-AEA1-B57E3325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73" y="1710295"/>
            <a:ext cx="4285115" cy="4763657"/>
          </a:xfrm>
          <a:prstGeom prst="rect">
            <a:avLst/>
          </a:prstGeom>
          <a:noFill/>
          <a:ln w="19050"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67506-11A1-260B-AEE7-6648759FBB3F}"/>
              </a:ext>
            </a:extLst>
          </p:cNvPr>
          <p:cNvSpPr txBox="1"/>
          <p:nvPr/>
        </p:nvSpPr>
        <p:spPr>
          <a:xfrm>
            <a:off x="2106150" y="478171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42424"/>
                </a:solidFill>
                <a:latin typeface="Batang" panose="020B0503020000020004" pitchFamily="18" charset="-127"/>
                <a:ea typeface="Batang" panose="020B0503020000020004" pitchFamily="18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02F6B-6783-1C78-8EDB-8647B436945C}"/>
              </a:ext>
            </a:extLst>
          </p:cNvPr>
          <p:cNvSpPr txBox="1"/>
          <p:nvPr/>
        </p:nvSpPr>
        <p:spPr>
          <a:xfrm>
            <a:off x="2875462" y="475428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42424"/>
                </a:solidFill>
                <a:latin typeface="Batang" panose="020B0503020000020004" pitchFamily="18" charset="-127"/>
                <a:ea typeface="Batang" panose="020B0503020000020004" pitchFamily="18" charset="-127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AFA0B0-66E9-F0FF-C1AD-FAE47EFD2BFE}"/>
                  </a:ext>
                </a:extLst>
              </p:cNvPr>
              <p:cNvSpPr txBox="1"/>
              <p:nvPr/>
            </p:nvSpPr>
            <p:spPr>
              <a:xfrm>
                <a:off x="4147017" y="2263025"/>
                <a:ext cx="413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42424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AC8866-4539-F994-870E-655EB79BD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017" y="2263025"/>
                <a:ext cx="41357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7EE533-0E43-FF99-4711-296F7B414B22}"/>
                  </a:ext>
                </a:extLst>
              </p:cNvPr>
              <p:cNvSpPr txBox="1"/>
              <p:nvPr/>
            </p:nvSpPr>
            <p:spPr>
              <a:xfrm>
                <a:off x="3496970" y="2364360"/>
                <a:ext cx="45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242424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97203-C75A-2733-941F-8C855C66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70" y="2364360"/>
                <a:ext cx="455317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F04ADE-DA95-EB1E-7124-289C9DBAAAC4}"/>
                  </a:ext>
                </a:extLst>
              </p:cNvPr>
              <p:cNvSpPr txBox="1"/>
              <p:nvPr/>
            </p:nvSpPr>
            <p:spPr>
              <a:xfrm>
                <a:off x="4223482" y="1710295"/>
                <a:ext cx="527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242424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EBACE2-5FB3-013D-19A0-431C420C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82" y="1710295"/>
                <a:ext cx="5271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CCB9F7-97AD-8603-2598-B60AEAEE2BAE}"/>
                  </a:ext>
                </a:extLst>
              </p:cNvPr>
              <p:cNvSpPr txBox="1"/>
              <p:nvPr/>
            </p:nvSpPr>
            <p:spPr>
              <a:xfrm>
                <a:off x="7434701" y="2194034"/>
                <a:ext cx="24971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EF9C6D-F8C0-CAF2-A08B-4E80B14A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01" y="2194034"/>
                <a:ext cx="249713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DFB0D163-A777-C8AC-1334-B110AFEDF159}"/>
              </a:ext>
            </a:extLst>
          </p:cNvPr>
          <p:cNvSpPr/>
          <p:nvPr/>
        </p:nvSpPr>
        <p:spPr>
          <a:xfrm>
            <a:off x="7616999" y="2123837"/>
            <a:ext cx="155447" cy="121971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1659EE-AE40-0034-C0EE-A5FDDD08BA56}"/>
                  </a:ext>
                </a:extLst>
              </p:cNvPr>
              <p:cNvSpPr txBox="1"/>
              <p:nvPr/>
            </p:nvSpPr>
            <p:spPr>
              <a:xfrm>
                <a:off x="5860565" y="2399954"/>
                <a:ext cx="1574136" cy="574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758B19-8449-E93A-239C-F36CAD8A4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565" y="2399954"/>
                <a:ext cx="1574136" cy="574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4694CC-BFB7-7179-DCAA-10F8E896D2A8}"/>
                  </a:ext>
                </a:extLst>
              </p:cNvPr>
              <p:cNvSpPr txBox="1"/>
              <p:nvPr/>
            </p:nvSpPr>
            <p:spPr>
              <a:xfrm>
                <a:off x="5860565" y="5123225"/>
                <a:ext cx="5678047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B127A-47CF-7370-01FC-6B0A3043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565" y="5123225"/>
                <a:ext cx="5678047" cy="651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16218A-7BD7-87E1-CC4E-2FBE001BEF3E}"/>
                  </a:ext>
                </a:extLst>
              </p:cNvPr>
              <p:cNvSpPr txBox="1"/>
              <p:nvPr/>
            </p:nvSpPr>
            <p:spPr>
              <a:xfrm>
                <a:off x="5860565" y="4217133"/>
                <a:ext cx="3660648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04209-BE53-9CFF-D78D-04A85B465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565" y="4217133"/>
                <a:ext cx="3660648" cy="6519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CD968C-F78B-E9F3-CADF-31895F0C1E82}"/>
                  </a:ext>
                </a:extLst>
              </p:cNvPr>
              <p:cNvSpPr txBox="1"/>
              <p:nvPr/>
            </p:nvSpPr>
            <p:spPr>
              <a:xfrm>
                <a:off x="7434701" y="2898262"/>
                <a:ext cx="24971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2308CF-CB5D-6DFD-7AA9-47C58F6E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01" y="2898262"/>
                <a:ext cx="2497137" cy="307777"/>
              </a:xfrm>
              <a:prstGeom prst="rect">
                <a:avLst/>
              </a:prstGeom>
              <a:blipFill>
                <a:blip r:embed="rId11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230;p47">
            <a:extLst>
              <a:ext uri="{FF2B5EF4-FFF2-40B4-BE49-F238E27FC236}">
                <a16:creationId xmlns:a16="http://schemas.microsoft.com/office/drawing/2014/main" id="{2501AF37-035A-E67F-B964-39E7F99A6D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5FEB8A-F5AE-A263-B69C-99A5A983C1D2}"/>
              </a:ext>
            </a:extLst>
          </p:cNvPr>
          <p:cNvGrpSpPr/>
          <p:nvPr/>
        </p:nvGrpSpPr>
        <p:grpSpPr>
          <a:xfrm>
            <a:off x="4317184" y="1762009"/>
            <a:ext cx="1543381" cy="925043"/>
            <a:chOff x="4317184" y="1762009"/>
            <a:chExt cx="1543381" cy="92504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C09D66-8374-2C25-E5C3-8BDFA21AE3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4656909" y="2013347"/>
              <a:ext cx="1203656" cy="673705"/>
            </a:xfrm>
            <a:prstGeom prst="line">
              <a:avLst/>
            </a:prstGeom>
            <a:ln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0C4DB40-F856-4E8F-10ED-643890FB5329}"/>
                </a:ext>
              </a:extLst>
            </p:cNvPr>
            <p:cNvSpPr/>
            <p:nvPr/>
          </p:nvSpPr>
          <p:spPr>
            <a:xfrm>
              <a:off x="4317184" y="1762009"/>
              <a:ext cx="339725" cy="361828"/>
            </a:xfrm>
            <a:prstGeom prst="ellipse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AB8D52-746B-BB36-02E6-60047473DFC8}"/>
              </a:ext>
            </a:extLst>
          </p:cNvPr>
          <p:cNvGrpSpPr/>
          <p:nvPr/>
        </p:nvGrpSpPr>
        <p:grpSpPr>
          <a:xfrm>
            <a:off x="3550580" y="2432888"/>
            <a:ext cx="2398239" cy="3008244"/>
            <a:chOff x="3550580" y="2432888"/>
            <a:chExt cx="2398239" cy="3008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B295D5-ECA4-F4C9-7D46-60ABE0A7CF78}"/>
                </a:ext>
              </a:extLst>
            </p:cNvPr>
            <p:cNvCxnSpPr>
              <a:cxnSpLocks/>
              <a:endCxn id="26" idx="5"/>
            </p:cNvCxnSpPr>
            <p:nvPr/>
          </p:nvCxnSpPr>
          <p:spPr>
            <a:xfrm flipH="1" flipV="1">
              <a:off x="3817100" y="2712641"/>
              <a:ext cx="2131719" cy="2728491"/>
            </a:xfrm>
            <a:prstGeom prst="line">
              <a:avLst/>
            </a:prstGeom>
            <a:ln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E9B06A-E11E-58C8-B3B1-FB47B0196118}"/>
                </a:ext>
              </a:extLst>
            </p:cNvPr>
            <p:cNvSpPr/>
            <p:nvPr/>
          </p:nvSpPr>
          <p:spPr>
            <a:xfrm>
              <a:off x="3550580" y="2432888"/>
              <a:ext cx="312248" cy="327751"/>
            </a:xfrm>
            <a:prstGeom prst="ellipse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58695E-6BBA-A491-39B1-105D7338DC4B}"/>
              </a:ext>
            </a:extLst>
          </p:cNvPr>
          <p:cNvGrpSpPr/>
          <p:nvPr/>
        </p:nvGrpSpPr>
        <p:grpSpPr>
          <a:xfrm>
            <a:off x="4186631" y="2325162"/>
            <a:ext cx="1795069" cy="2206049"/>
            <a:chOff x="4186631" y="2325162"/>
            <a:chExt cx="1795069" cy="220604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A559F-3C0E-A537-D22F-D3C45725499D}"/>
                </a:ext>
              </a:extLst>
            </p:cNvPr>
            <p:cNvCxnSpPr>
              <a:cxnSpLocks/>
              <a:endCxn id="28" idx="5"/>
            </p:cNvCxnSpPr>
            <p:nvPr/>
          </p:nvCxnSpPr>
          <p:spPr>
            <a:xfrm flipH="1" flipV="1">
              <a:off x="4453151" y="2604915"/>
              <a:ext cx="1528549" cy="1926296"/>
            </a:xfrm>
            <a:prstGeom prst="line">
              <a:avLst/>
            </a:prstGeom>
            <a:ln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FE923D-C2E1-CD1F-0743-6CB6DBBA6693}"/>
                </a:ext>
              </a:extLst>
            </p:cNvPr>
            <p:cNvSpPr/>
            <p:nvPr/>
          </p:nvSpPr>
          <p:spPr>
            <a:xfrm>
              <a:off x="4186631" y="2325162"/>
              <a:ext cx="312248" cy="327751"/>
            </a:xfrm>
            <a:prstGeom prst="ellipse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59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C665B-81BD-5A13-6F1C-7EFB7913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erson with her hand on her chin">
            <a:extLst>
              <a:ext uri="{FF2B5EF4-FFF2-40B4-BE49-F238E27FC236}">
                <a16:creationId xmlns:a16="http://schemas.microsoft.com/office/drawing/2014/main" id="{69DBE7C1-248D-2958-6415-3D9B1D469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B18708F-2022-C853-CBFF-E35B2C3F7E9F}"/>
              </a:ext>
            </a:extLst>
          </p:cNvPr>
          <p:cNvSpPr txBox="1">
            <a:spLocks/>
          </p:cNvSpPr>
          <p:nvPr/>
        </p:nvSpPr>
        <p:spPr>
          <a:xfrm>
            <a:off x="7968624" y="5189773"/>
            <a:ext cx="2381888" cy="5859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>
              <a:buFont typeface="Inria Sans Light"/>
              <a:buNone/>
            </a:pPr>
            <a:r>
              <a:rPr lang="en-US" sz="3200" dirty="0"/>
              <a:t>VARJO AERO</a:t>
            </a:r>
          </a:p>
        </p:txBody>
      </p:sp>
      <p:pic>
        <p:nvPicPr>
          <p:cNvPr id="50" name="Picture 49" descr="A black virtual reality headset&#10;&#10;Description automatically generated">
            <a:extLst>
              <a:ext uri="{FF2B5EF4-FFF2-40B4-BE49-F238E27FC236}">
                <a16:creationId xmlns:a16="http://schemas.microsoft.com/office/drawing/2014/main" id="{F79AA5ED-8B38-3242-F152-143501110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25" y="2128836"/>
            <a:ext cx="3352800" cy="3352800"/>
          </a:xfrm>
          <a:prstGeom prst="rect">
            <a:avLst/>
          </a:prstGeom>
        </p:spPr>
      </p:pic>
      <p:pic>
        <p:nvPicPr>
          <p:cNvPr id="46" name="Picture 45" descr="A box with tape on it&#10;&#10;Description automatically generated">
            <a:extLst>
              <a:ext uri="{FF2B5EF4-FFF2-40B4-BE49-F238E27FC236}">
                <a16:creationId xmlns:a16="http://schemas.microsoft.com/office/drawing/2014/main" id="{319E3992-A73D-C678-4BA0-ECCB1F9F2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04" y="1950474"/>
            <a:ext cx="5529545" cy="4262605"/>
          </a:xfrm>
          <a:prstGeom prst="rect">
            <a:avLst/>
          </a:prstGeom>
        </p:spPr>
      </p:pic>
      <p:pic>
        <p:nvPicPr>
          <p:cNvPr id="48" name="Picture 47" descr="A black background with a black square">
            <a:extLst>
              <a:ext uri="{FF2B5EF4-FFF2-40B4-BE49-F238E27FC236}">
                <a16:creationId xmlns:a16="http://schemas.microsoft.com/office/drawing/2014/main" id="{9B46B003-F0F9-1981-A331-7CF59A5E5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5" y="3049930"/>
            <a:ext cx="2520696" cy="2520696"/>
          </a:xfrm>
          <a:prstGeom prst="rect">
            <a:avLst/>
          </a:prstGeom>
          <a:scene3d>
            <a:camera prst="orthographicFront">
              <a:rot lat="597693" lon="2704604" rev="52827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EEE2D-59B6-8C1C-5954-74CBC0F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5" y="198841"/>
            <a:ext cx="5525703" cy="468400"/>
          </a:xfrm>
        </p:spPr>
        <p:txBody>
          <a:bodyPr/>
          <a:lstStyle/>
          <a:p>
            <a:r>
              <a:rPr lang="en-US" sz="3600"/>
              <a:t>Which VR HMD Did I Choose?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8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479BF-9EF8-8ECD-6D6F-2AF4B6E9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12BF8-6D83-6E71-87A6-035B2B27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098" y="0"/>
            <a:ext cx="14613841" cy="6962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6BB32-1031-EA79-E84F-02F04616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6" y="6202641"/>
            <a:ext cx="8971200" cy="479867"/>
          </a:xfrm>
        </p:spPr>
        <p:txBody>
          <a:bodyPr/>
          <a:lstStyle/>
          <a:p>
            <a:r>
              <a:rPr lang="en-US" sz="3600" dirty="0"/>
              <a:t>Vergence Study – First iteration</a:t>
            </a:r>
          </a:p>
        </p:txBody>
      </p:sp>
      <p:pic>
        <p:nvPicPr>
          <p:cNvPr id="7" name="Picture 6" descr="A diagram of a sphere&#10;&#10;Description automatically generated">
            <a:extLst>
              <a:ext uri="{FF2B5EF4-FFF2-40B4-BE49-F238E27FC236}">
                <a16:creationId xmlns:a16="http://schemas.microsoft.com/office/drawing/2014/main" id="{42A4EB6A-87C3-C9FB-7BBE-C8B3522F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02" y="1185926"/>
            <a:ext cx="3799523" cy="44646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9D7CFB-D687-6689-B0A2-6B1BA3FCFBE2}"/>
              </a:ext>
            </a:extLst>
          </p:cNvPr>
          <p:cNvSpPr/>
          <p:nvPr/>
        </p:nvSpPr>
        <p:spPr>
          <a:xfrm>
            <a:off x="8651774" y="3959721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2424"/>
                </a:solidFill>
                <a:latin typeface="Inria Sans Light" panose="020B0604020202020204"/>
              </a:rPr>
              <a:t>Azimuth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09CF77-8491-0F24-F007-3B8E96781F7E}"/>
              </a:ext>
            </a:extLst>
          </p:cNvPr>
          <p:cNvSpPr/>
          <p:nvPr/>
        </p:nvSpPr>
        <p:spPr>
          <a:xfrm>
            <a:off x="8523536" y="1960282"/>
            <a:ext cx="1050770" cy="55704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2424"/>
                </a:solidFill>
                <a:latin typeface="Inria Sans Light" panose="020B0604020202020204"/>
              </a:rPr>
              <a:t>Polar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2F1ED-C429-765B-549F-053D5C1B5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82" y="1325051"/>
            <a:ext cx="4331660" cy="420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B4FA3E-E81E-174A-CD47-CEE022BC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dot in a black grid&#10;&#10;AI-generated content may be incorrect.">
            <a:extLst>
              <a:ext uri="{FF2B5EF4-FFF2-40B4-BE49-F238E27FC236}">
                <a16:creationId xmlns:a16="http://schemas.microsoft.com/office/drawing/2014/main" id="{3FE03FCD-99AB-D143-4353-BA2F878C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70" y="-1133514"/>
            <a:ext cx="12693870" cy="8088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4C48A-30A5-BE99-4F5D-437ABD27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5" y="6202641"/>
            <a:ext cx="10564849" cy="479867"/>
          </a:xfrm>
        </p:spPr>
        <p:txBody>
          <a:bodyPr/>
          <a:lstStyle/>
          <a:p>
            <a:r>
              <a:rPr lang="en-US" sz="3600" dirty="0"/>
              <a:t>Vergence Study Capture – User is not Looking at Object</a:t>
            </a:r>
          </a:p>
        </p:txBody>
      </p:sp>
    </p:spTree>
    <p:extLst>
      <p:ext uri="{BB962C8B-B14F-4D97-AF65-F5344CB8AC3E}">
        <p14:creationId xmlns:p14="http://schemas.microsoft.com/office/powerpoint/2010/main" val="242441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2EDE49-AE52-ECC2-D598-5205CC30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grid with a green ball&#10;&#10;AI-generated content may be incorrect.">
            <a:extLst>
              <a:ext uri="{FF2B5EF4-FFF2-40B4-BE49-F238E27FC236}">
                <a16:creationId xmlns:a16="http://schemas.microsoft.com/office/drawing/2014/main" id="{8AD0FD30-6280-EEA0-8611-1D3C7C39C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70" y="-761333"/>
            <a:ext cx="12467897" cy="8011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4F2D-223B-D911-9229-5E4AB48E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6" y="6202641"/>
            <a:ext cx="8971200" cy="479867"/>
          </a:xfrm>
        </p:spPr>
        <p:txBody>
          <a:bodyPr/>
          <a:lstStyle/>
          <a:p>
            <a:r>
              <a:rPr lang="en-US" sz="3600" dirty="0"/>
              <a:t>Vergence Study Capture – User Looks at Object</a:t>
            </a:r>
          </a:p>
        </p:txBody>
      </p:sp>
    </p:spTree>
    <p:extLst>
      <p:ext uri="{BB962C8B-B14F-4D97-AF65-F5344CB8AC3E}">
        <p14:creationId xmlns:p14="http://schemas.microsoft.com/office/powerpoint/2010/main" val="205024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8A09-5CF7-579B-5C5B-906C4783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2D84-0943-4C83-9B5D-6B16A4B5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Measurements analysis : Horizontal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EACA02C7-F2D8-424C-13FE-8B9865499B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FA452-DE82-FB5E-402C-8ED0A69F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7847"/>
              </p:ext>
            </p:extLst>
          </p:nvPr>
        </p:nvGraphicFramePr>
        <p:xfrm>
          <a:off x="863767" y="1826880"/>
          <a:ext cx="503209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533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1437195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677364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</a:tblGrid>
              <a:tr h="64008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Vergence Algorithm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219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Depth (m)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0.3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0.151º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0.76 %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0.6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0.061º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0.9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0.033º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9752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1.2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0.029º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5293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1.5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0.028º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01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D89A80-B4BA-5B1B-4297-226457949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33051"/>
              </p:ext>
            </p:extLst>
          </p:nvPr>
        </p:nvGraphicFramePr>
        <p:xfrm>
          <a:off x="6756398" y="3157840"/>
          <a:ext cx="457183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45">
                  <a:extLst>
                    <a:ext uri="{9D8B030D-6E8A-4147-A177-3AD203B41FA5}">
                      <a16:colId xmlns:a16="http://schemas.microsoft.com/office/drawing/2014/main" val="2109974261"/>
                    </a:ext>
                  </a:extLst>
                </a:gridCol>
                <a:gridCol w="1523945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523945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All Depths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Average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Varjo Provided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Data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Vergence Algorithm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Data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 0.85 %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 0.29%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6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893C0-A556-1AEC-BA96-B60FDC72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D5D4-B15C-7F43-63C4-ED03FAD36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3028595"/>
            <a:ext cx="3473521" cy="811200"/>
          </a:xfrm>
        </p:spPr>
        <p:txBody>
          <a:bodyPr wrap="square" anchor="b">
            <a:normAutofit/>
          </a:bodyPr>
          <a:lstStyle/>
          <a:p>
            <a:r>
              <a:rPr lang="en-US" sz="5900">
                <a:latin typeface="Saira SemiCondensed Medium" panose="020B0604020202020204" charset="0"/>
                <a:cs typeface="Saira SemiCondensed Medium" panose="020B0604020202020204" charset="0"/>
              </a:rPr>
              <a:t>Motivation</a:t>
            </a:r>
            <a:endParaRPr lang="en-US" sz="5900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grpSp>
        <p:nvGrpSpPr>
          <p:cNvPr id="3" name="Google Shape;1148;p47">
            <a:extLst>
              <a:ext uri="{FF2B5EF4-FFF2-40B4-BE49-F238E27FC236}">
                <a16:creationId xmlns:a16="http://schemas.microsoft.com/office/drawing/2014/main" id="{85EC5A76-3F3B-0957-196E-C542F4041B39}"/>
              </a:ext>
            </a:extLst>
          </p:cNvPr>
          <p:cNvGrpSpPr/>
          <p:nvPr/>
        </p:nvGrpSpPr>
        <p:grpSpPr>
          <a:xfrm>
            <a:off x="1295838" y="3028595"/>
            <a:ext cx="502279" cy="840137"/>
            <a:chOff x="6718575" y="2318625"/>
            <a:chExt cx="256950" cy="407375"/>
          </a:xfrm>
        </p:grpSpPr>
        <p:sp>
          <p:nvSpPr>
            <p:cNvPr id="8" name="Google Shape;1149;p47">
              <a:extLst>
                <a:ext uri="{FF2B5EF4-FFF2-40B4-BE49-F238E27FC236}">
                  <a16:creationId xmlns:a16="http://schemas.microsoft.com/office/drawing/2014/main" id="{4F6D8814-8CAA-A0E6-4B22-28B2B1B3C173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1150;p47">
              <a:extLst>
                <a:ext uri="{FF2B5EF4-FFF2-40B4-BE49-F238E27FC236}">
                  <a16:creationId xmlns:a16="http://schemas.microsoft.com/office/drawing/2014/main" id="{B43A1307-40FA-5CB5-93FB-B5D6AE455A85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1151;p47">
              <a:extLst>
                <a:ext uri="{FF2B5EF4-FFF2-40B4-BE49-F238E27FC236}">
                  <a16:creationId xmlns:a16="http://schemas.microsoft.com/office/drawing/2014/main" id="{2BF5CDA6-7BAE-E35C-67BA-4A04FF6F5D04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1152;p47">
              <a:extLst>
                <a:ext uri="{FF2B5EF4-FFF2-40B4-BE49-F238E27FC236}">
                  <a16:creationId xmlns:a16="http://schemas.microsoft.com/office/drawing/2014/main" id="{FF9883E2-562A-EDD4-B60B-B8E2DD78283D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1153;p47">
              <a:extLst>
                <a:ext uri="{FF2B5EF4-FFF2-40B4-BE49-F238E27FC236}">
                  <a16:creationId xmlns:a16="http://schemas.microsoft.com/office/drawing/2014/main" id="{E1879A70-ED7C-E309-5ED9-21DDE466DC83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1154;p47">
              <a:extLst>
                <a:ext uri="{FF2B5EF4-FFF2-40B4-BE49-F238E27FC236}">
                  <a16:creationId xmlns:a16="http://schemas.microsoft.com/office/drawing/2014/main" id="{F2F210FF-6242-1E0D-DE45-E2C01D7647AF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1155;p47">
              <a:extLst>
                <a:ext uri="{FF2B5EF4-FFF2-40B4-BE49-F238E27FC236}">
                  <a16:creationId xmlns:a16="http://schemas.microsoft.com/office/drawing/2014/main" id="{65C2E985-B818-D17A-FE92-2EBBB5E19D5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6" name="Google Shape;1156;p47">
              <a:extLst>
                <a:ext uri="{FF2B5EF4-FFF2-40B4-BE49-F238E27FC236}">
                  <a16:creationId xmlns:a16="http://schemas.microsoft.com/office/drawing/2014/main" id="{1CA97B2E-827F-62F7-9DA8-58E2F54DABB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7528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4B1E6-74B3-9C09-6B92-BB4524B0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84F6-EA2C-CC9D-88A0-9A56FCA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Measurements analysis : Vertical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7EC4BF29-0435-2B84-87DA-3422C0B36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5756A5-E36B-26F8-D047-6EEBF4F87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44601"/>
              </p:ext>
            </p:extLst>
          </p:nvPr>
        </p:nvGraphicFramePr>
        <p:xfrm>
          <a:off x="863767" y="1826880"/>
          <a:ext cx="503209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833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1449895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677364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</a:tblGrid>
              <a:tr h="64008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Vergence Algorithm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219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Depth (m)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0.3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0.096º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0.48 %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0.6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0.066º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0.33%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0.9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0.063º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9752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1.2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0.048º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5293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1.5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0.057º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0.28%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01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47AB87-2035-660D-5144-CD231160E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90852"/>
              </p:ext>
            </p:extLst>
          </p:nvPr>
        </p:nvGraphicFramePr>
        <p:xfrm>
          <a:off x="6756398" y="3157840"/>
          <a:ext cx="457183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45">
                  <a:extLst>
                    <a:ext uri="{9D8B030D-6E8A-4147-A177-3AD203B41FA5}">
                      <a16:colId xmlns:a16="http://schemas.microsoft.com/office/drawing/2014/main" val="2109974261"/>
                    </a:ext>
                  </a:extLst>
                </a:gridCol>
                <a:gridCol w="1523945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523945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All Depths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Average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Varjo Provided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Data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Vergence Algorithm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Data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 0.39%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1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808B1-A255-179C-DB1B-7C626086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4A9E-3FD4-9AAC-899F-A74FF29A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40675"/>
            <a:ext cx="6556071" cy="468400"/>
          </a:xfrm>
        </p:spPr>
        <p:txBody>
          <a:bodyPr/>
          <a:lstStyle/>
          <a:p>
            <a:r>
              <a:rPr lang="en-US" dirty="0"/>
              <a:t>Data Measurements analysis : Depth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C0AEA64A-6AEB-0D68-9476-E2C2F33448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09F8F8-E174-93CE-ABB9-000CB539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26381"/>
              </p:ext>
            </p:extLst>
          </p:nvPr>
        </p:nvGraphicFramePr>
        <p:xfrm>
          <a:off x="2271852" y="1808480"/>
          <a:ext cx="764829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59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1529659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529659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  <a:gridCol w="1529659">
                  <a:extLst>
                    <a:ext uri="{9D8B030D-6E8A-4147-A177-3AD203B41FA5}">
                      <a16:colId xmlns:a16="http://schemas.microsoft.com/office/drawing/2014/main" val="4003366944"/>
                    </a:ext>
                  </a:extLst>
                </a:gridCol>
                <a:gridCol w="1529659">
                  <a:extLst>
                    <a:ext uri="{9D8B030D-6E8A-4147-A177-3AD203B41FA5}">
                      <a16:colId xmlns:a16="http://schemas.microsoft.com/office/drawing/2014/main" val="528751303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Depth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(m)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Varjo Provided Depth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Vergence Algorithm  Depth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78403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 (m)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 (m)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MAE%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27.94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17.72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31.30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26.37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41.36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46.12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9752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46.68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54.79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5293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46.48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0.715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59.57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5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C8F73-B420-396E-AA3A-C750963F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CA18-A6AF-230D-7777-ACBBAC0E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Precision Comparison</a:t>
            </a:r>
          </a:p>
        </p:txBody>
      </p:sp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7D52C8E4-C3D9-6EC6-03F5-C2AC08A8F6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AFAF1D9-0EB5-6823-CF93-7E7C00EDD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98496"/>
              </p:ext>
            </p:extLst>
          </p:nvPr>
        </p:nvGraphicFramePr>
        <p:xfrm>
          <a:off x="1473776" y="2173774"/>
          <a:ext cx="9107891" cy="371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11">
                  <a:extLst>
                    <a:ext uri="{9D8B030D-6E8A-4147-A177-3AD203B41FA5}">
                      <a16:colId xmlns:a16="http://schemas.microsoft.com/office/drawing/2014/main" val="35175617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2677871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6199344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932616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3753131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702226595"/>
                    </a:ext>
                  </a:extLst>
                </a:gridCol>
              </a:tblGrid>
              <a:tr h="928686">
                <a:tc gridSpan="8"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Depth (m)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921978"/>
                  </a:ext>
                </a:extLst>
              </a:tr>
              <a:tr h="928686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0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0.3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0.6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0.9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1.2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1.5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2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92868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Varjo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92868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Algorithm</a:t>
                      </a:r>
                    </a:p>
                  </a:txBody>
                  <a:tcPr anchor="ctr">
                    <a:solidFill>
                      <a:srgbClr val="1D4C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</a:tbl>
          </a:graphicData>
        </a:graphic>
      </p:graphicFrame>
      <p:grpSp>
        <p:nvGrpSpPr>
          <p:cNvPr id="16" name="Google Shape;1157;p47">
            <a:extLst>
              <a:ext uri="{FF2B5EF4-FFF2-40B4-BE49-F238E27FC236}">
                <a16:creationId xmlns:a16="http://schemas.microsoft.com/office/drawing/2014/main" id="{64867496-65C7-91CF-239E-D9CF77BCDABA}"/>
              </a:ext>
            </a:extLst>
          </p:cNvPr>
          <p:cNvGrpSpPr/>
          <p:nvPr/>
        </p:nvGrpSpPr>
        <p:grpSpPr>
          <a:xfrm>
            <a:off x="2077103" y="3295422"/>
            <a:ext cx="868164" cy="509323"/>
            <a:chOff x="3269900" y="3064500"/>
            <a:chExt cx="432325" cy="263075"/>
          </a:xfrm>
          <a:solidFill>
            <a:srgbClr val="10E7D9"/>
          </a:solidFill>
        </p:grpSpPr>
        <p:sp>
          <p:nvSpPr>
            <p:cNvPr id="17" name="Google Shape;1158;p47">
              <a:extLst>
                <a:ext uri="{FF2B5EF4-FFF2-40B4-BE49-F238E27FC236}">
                  <a16:creationId xmlns:a16="http://schemas.microsoft.com/office/drawing/2014/main" id="{89868E6C-D4B1-F4A3-3FC6-55F592454608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grpFill/>
            <a:ln>
              <a:solidFill>
                <a:srgbClr val="10E7D9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Google Shape;1159;p47">
              <a:extLst>
                <a:ext uri="{FF2B5EF4-FFF2-40B4-BE49-F238E27FC236}">
                  <a16:creationId xmlns:a16="http://schemas.microsoft.com/office/drawing/2014/main" id="{361F259B-E150-5434-F04A-D9EA53FE5685}"/>
                </a:ext>
              </a:extLst>
            </p:cNvPr>
            <p:cNvSpPr/>
            <p:nvPr/>
          </p:nvSpPr>
          <p:spPr>
            <a:xfrm>
              <a:off x="3508376" y="3154811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grpFill/>
            <a:ln>
              <a:solidFill>
                <a:srgbClr val="10E7D9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Google Shape;1160;p47">
              <a:extLst>
                <a:ext uri="{FF2B5EF4-FFF2-40B4-BE49-F238E27FC236}">
                  <a16:creationId xmlns:a16="http://schemas.microsoft.com/office/drawing/2014/main" id="{654EDCE0-FA52-16F6-98DF-F9ED63B0F42D}"/>
                </a:ext>
              </a:extLst>
            </p:cNvPr>
            <p:cNvSpPr/>
            <p:nvPr/>
          </p:nvSpPr>
          <p:spPr>
            <a:xfrm>
              <a:off x="3407710" y="3091886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grpFill/>
            <a:ln>
              <a:solidFill>
                <a:srgbClr val="10E7D9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5DEC1E8-ECC2-D6DE-3954-E0C7ED51E76E}"/>
              </a:ext>
            </a:extLst>
          </p:cNvPr>
          <p:cNvSpPr/>
          <p:nvPr/>
        </p:nvSpPr>
        <p:spPr>
          <a:xfrm>
            <a:off x="2556389" y="3459757"/>
            <a:ext cx="161058" cy="161769"/>
          </a:xfrm>
          <a:prstGeom prst="ellipse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EEEFD3-703F-8560-282E-AEB1159F9957}"/>
              </a:ext>
            </a:extLst>
          </p:cNvPr>
          <p:cNvSpPr/>
          <p:nvPr/>
        </p:nvSpPr>
        <p:spPr>
          <a:xfrm>
            <a:off x="6873197" y="4330262"/>
            <a:ext cx="2302333" cy="3056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F69B0F-92F2-EDB9-9EC7-BA7A309F810E}"/>
              </a:ext>
            </a:extLst>
          </p:cNvPr>
          <p:cNvSpPr/>
          <p:nvPr/>
        </p:nvSpPr>
        <p:spPr>
          <a:xfrm>
            <a:off x="4876554" y="5183378"/>
            <a:ext cx="2302333" cy="3056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5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CA97-1869-8741-D1D0-13B821D6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0044-B1DE-7BF8-C814-5DBB831A1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3028595"/>
            <a:ext cx="6374312" cy="811200"/>
          </a:xfrm>
        </p:spPr>
        <p:txBody>
          <a:bodyPr wrap="square" anchor="b">
            <a:normAutofit/>
          </a:bodyPr>
          <a:lstStyle/>
          <a:p>
            <a:r>
              <a:rPr lang="en-US" sz="5900" dirty="0"/>
              <a:t>Eye Tracking Issues</a:t>
            </a:r>
          </a:p>
        </p:txBody>
      </p:sp>
      <p:grpSp>
        <p:nvGrpSpPr>
          <p:cNvPr id="3" name="Google Shape;826;p47">
            <a:extLst>
              <a:ext uri="{FF2B5EF4-FFF2-40B4-BE49-F238E27FC236}">
                <a16:creationId xmlns:a16="http://schemas.microsoft.com/office/drawing/2014/main" id="{99A33225-4D5F-7942-D93C-14A65D6AA6BA}"/>
              </a:ext>
            </a:extLst>
          </p:cNvPr>
          <p:cNvGrpSpPr/>
          <p:nvPr/>
        </p:nvGrpSpPr>
        <p:grpSpPr>
          <a:xfrm>
            <a:off x="1150328" y="3123534"/>
            <a:ext cx="785234" cy="610931"/>
            <a:chOff x="1934025" y="1001650"/>
            <a:chExt cx="415300" cy="355600"/>
          </a:xfrm>
        </p:grpSpPr>
        <p:sp>
          <p:nvSpPr>
            <p:cNvPr id="4" name="Google Shape;827;p47">
              <a:extLst>
                <a:ext uri="{FF2B5EF4-FFF2-40B4-BE49-F238E27FC236}">
                  <a16:creationId xmlns:a16="http://schemas.microsoft.com/office/drawing/2014/main" id="{9B5ED192-B384-9C27-60A3-F157D0A29E07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" name="Google Shape;828;p47">
              <a:extLst>
                <a:ext uri="{FF2B5EF4-FFF2-40B4-BE49-F238E27FC236}">
                  <a16:creationId xmlns:a16="http://schemas.microsoft.com/office/drawing/2014/main" id="{129AD4CA-BCD3-C554-6F25-1E3CC941423F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829;p47">
              <a:extLst>
                <a:ext uri="{FF2B5EF4-FFF2-40B4-BE49-F238E27FC236}">
                  <a16:creationId xmlns:a16="http://schemas.microsoft.com/office/drawing/2014/main" id="{36547A4F-E51E-6F4E-3EA5-648AC6434E19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830;p47">
              <a:extLst>
                <a:ext uri="{FF2B5EF4-FFF2-40B4-BE49-F238E27FC236}">
                  <a16:creationId xmlns:a16="http://schemas.microsoft.com/office/drawing/2014/main" id="{1AA492C3-9D5E-A9A2-86D2-C926A59227B4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9280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6ABC-4357-621A-74EB-FF0CC0E3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couch looking at a phone&#10;&#10;AI-generated content may be incorrect.">
            <a:extLst>
              <a:ext uri="{FF2B5EF4-FFF2-40B4-BE49-F238E27FC236}">
                <a16:creationId xmlns:a16="http://schemas.microsoft.com/office/drawing/2014/main" id="{2D8D8D00-CBCA-D859-98C8-B1B04A7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2" y="-417257"/>
            <a:ext cx="12329652" cy="8091334"/>
          </a:xfrm>
          <a:prstGeom prst="rect">
            <a:avLst/>
          </a:prstGeom>
        </p:spPr>
      </p:pic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1A87701C-9E63-B760-2132-826C249E0E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0DC947-9E57-1F8E-0A97-D0B242C48BCD}"/>
              </a:ext>
            </a:extLst>
          </p:cNvPr>
          <p:cNvSpPr txBox="1">
            <a:spLocks/>
          </p:cNvSpPr>
          <p:nvPr/>
        </p:nvSpPr>
        <p:spPr>
          <a:xfrm>
            <a:off x="7850394" y="523017"/>
            <a:ext cx="3669839" cy="54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000" dirty="0">
                <a:solidFill>
                  <a:srgbClr val="242424"/>
                </a:solidFill>
              </a:rPr>
              <a:t>Vision Limits</a:t>
            </a:r>
          </a:p>
        </p:txBody>
      </p:sp>
    </p:spTree>
    <p:extLst>
      <p:ext uri="{BB962C8B-B14F-4D97-AF65-F5344CB8AC3E}">
        <p14:creationId xmlns:p14="http://schemas.microsoft.com/office/powerpoint/2010/main" val="115639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8EC8D-3775-E7FA-9482-0788E57D6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7135B821-2289-0786-610B-55612E1FC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pic>
        <p:nvPicPr>
          <p:cNvPr id="3" name="Picture 2" descr="A pair of glasses with a chart in the background&#10;&#10;AI-generated content may be incorrect.">
            <a:extLst>
              <a:ext uri="{FF2B5EF4-FFF2-40B4-BE49-F238E27FC236}">
                <a16:creationId xmlns:a16="http://schemas.microsoft.com/office/drawing/2014/main" id="{85D83313-A9BE-7069-0DC6-2C093A382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7149"/>
            <a:ext cx="12192000" cy="81314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78073B-DB1F-D345-755D-5B09D6E712E2}"/>
              </a:ext>
            </a:extLst>
          </p:cNvPr>
          <p:cNvSpPr txBox="1">
            <a:spLocks/>
          </p:cNvSpPr>
          <p:nvPr/>
        </p:nvSpPr>
        <p:spPr>
          <a:xfrm>
            <a:off x="4261080" y="5305228"/>
            <a:ext cx="3669839" cy="54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000" dirty="0">
                <a:solidFill>
                  <a:srgbClr val="242424"/>
                </a:solidFill>
              </a:rPr>
              <a:t>Far away Targets</a:t>
            </a:r>
          </a:p>
        </p:txBody>
      </p:sp>
    </p:spTree>
    <p:extLst>
      <p:ext uri="{BB962C8B-B14F-4D97-AF65-F5344CB8AC3E}">
        <p14:creationId xmlns:p14="http://schemas.microsoft.com/office/powerpoint/2010/main" val="394463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973B-90C7-AEED-5B72-F1C458E7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A0F2-66A6-2090-F66A-9AF33694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2681754"/>
            <a:ext cx="8324829" cy="1496107"/>
          </a:xfrm>
        </p:spPr>
        <p:txBody>
          <a:bodyPr wrap="square" anchor="b">
            <a:normAutofit fontScale="90000"/>
          </a:bodyPr>
          <a:lstStyle/>
          <a:p>
            <a:r>
              <a:rPr lang="en-US" sz="5900" dirty="0"/>
              <a:t>Eye-Tracking-Based Object Selection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F082EA-FD6C-43E8-ED2B-E7873F71FC60}"/>
              </a:ext>
            </a:extLst>
          </p:cNvPr>
          <p:cNvSpPr txBox="1">
            <a:spLocks/>
          </p:cNvSpPr>
          <p:nvPr/>
        </p:nvSpPr>
        <p:spPr>
          <a:xfrm>
            <a:off x="1542898" y="4778568"/>
            <a:ext cx="10228688" cy="149610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6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en-US" sz="5900" dirty="0"/>
          </a:p>
        </p:txBody>
      </p:sp>
      <p:grpSp>
        <p:nvGrpSpPr>
          <p:cNvPr id="3" name="Google Shape;944;p47">
            <a:extLst>
              <a:ext uri="{FF2B5EF4-FFF2-40B4-BE49-F238E27FC236}">
                <a16:creationId xmlns:a16="http://schemas.microsoft.com/office/drawing/2014/main" id="{14C67C3F-524D-B3B8-BC5F-647F4DF21C9F}"/>
              </a:ext>
            </a:extLst>
          </p:cNvPr>
          <p:cNvGrpSpPr/>
          <p:nvPr/>
        </p:nvGrpSpPr>
        <p:grpSpPr>
          <a:xfrm>
            <a:off x="1088938" y="3067184"/>
            <a:ext cx="909450" cy="705484"/>
            <a:chOff x="5247525" y="3007275"/>
            <a:chExt cx="517575" cy="384825"/>
          </a:xfrm>
        </p:grpSpPr>
        <p:sp>
          <p:nvSpPr>
            <p:cNvPr id="4" name="Google Shape;945;p47">
              <a:extLst>
                <a:ext uri="{FF2B5EF4-FFF2-40B4-BE49-F238E27FC236}">
                  <a16:creationId xmlns:a16="http://schemas.microsoft.com/office/drawing/2014/main" id="{42611BED-1D41-7D6A-C3EC-0373B4F7DA1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" name="Google Shape;946;p47">
              <a:extLst>
                <a:ext uri="{FF2B5EF4-FFF2-40B4-BE49-F238E27FC236}">
                  <a16:creationId xmlns:a16="http://schemas.microsoft.com/office/drawing/2014/main" id="{376C9B6E-902E-6938-B8CD-89E0EE80135B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37421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80ECB-9560-0747-DBC3-E271FB1C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FE3A5F43-AD08-51C0-AF8F-C5FC219690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pic>
        <p:nvPicPr>
          <p:cNvPr id="3" name="Picture 2" descr="A person in a suit and tie touching a screen&#10;&#10;AI-generated content may be incorrect.">
            <a:extLst>
              <a:ext uri="{FF2B5EF4-FFF2-40B4-BE49-F238E27FC236}">
                <a16:creationId xmlns:a16="http://schemas.microsoft.com/office/drawing/2014/main" id="{F9512979-5195-BC0C-CEDD-AC76E7FC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60"/>
            <a:ext cx="12192000" cy="812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84D727-4E59-5CA3-AB9B-EA55594C8148}"/>
              </a:ext>
            </a:extLst>
          </p:cNvPr>
          <p:cNvSpPr txBox="1">
            <a:spLocks/>
          </p:cNvSpPr>
          <p:nvPr/>
        </p:nvSpPr>
        <p:spPr>
          <a:xfrm>
            <a:off x="892545" y="3758450"/>
            <a:ext cx="1976778" cy="54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332842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490F-16A1-26DC-C274-AB93EAC2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circles and lines&#10;&#10;AI-generated content may be incorrect.">
            <a:extLst>
              <a:ext uri="{FF2B5EF4-FFF2-40B4-BE49-F238E27FC236}">
                <a16:creationId xmlns:a16="http://schemas.microsoft.com/office/drawing/2014/main" id="{2B70EBC9-CB46-C42D-053D-20C7C5491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13" y="1923345"/>
            <a:ext cx="4663844" cy="366553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  <a:scene3d>
            <a:camera prst="perspectiveFront"/>
            <a:lightRig rig="threePt" dir="t"/>
          </a:scene3d>
        </p:spPr>
      </p:pic>
      <p:pic>
        <p:nvPicPr>
          <p:cNvPr id="10" name="Picture 9" descr="A colorful circles and a black circle&#10;&#10;AI-generated content may be incorrect.">
            <a:extLst>
              <a:ext uri="{FF2B5EF4-FFF2-40B4-BE49-F238E27FC236}">
                <a16:creationId xmlns:a16="http://schemas.microsoft.com/office/drawing/2014/main" id="{CA61687B-117B-6549-08F7-FA7C2B017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57" y="1923345"/>
            <a:ext cx="2217683" cy="366553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  <a:scene3d>
            <a:camera prst="perspectiveFront"/>
            <a:lightRig rig="threePt" dir="t"/>
          </a:scene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8B556F-4EE3-BFDB-D62D-B68698A9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 err="1"/>
              <a:t>OverlapSphere</a:t>
            </a:r>
            <a:endParaRPr lang="en-US" dirty="0"/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EB661318-C142-24A1-4D26-FFD26C7C61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254E85-6BD2-55C4-0117-340E79E4910C}"/>
              </a:ext>
            </a:extLst>
          </p:cNvPr>
          <p:cNvSpPr/>
          <p:nvPr/>
        </p:nvSpPr>
        <p:spPr>
          <a:xfrm>
            <a:off x="3710246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Options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5D1EA8-0EB0-8AA7-BEFF-5EE6CE706337}"/>
              </a:ext>
            </a:extLst>
          </p:cNvPr>
          <p:cNvSpPr/>
          <p:nvPr/>
        </p:nvSpPr>
        <p:spPr>
          <a:xfrm>
            <a:off x="7151009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2D5D-84E2-3C2F-111E-969B44D58C7B}"/>
              </a:ext>
            </a:extLst>
          </p:cNvPr>
          <p:cNvSpPr txBox="1"/>
          <p:nvPr/>
        </p:nvSpPr>
        <p:spPr>
          <a:xfrm>
            <a:off x="3401433" y="3950573"/>
            <a:ext cx="490804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33BCA1-74E5-5063-6DE4-DEDA93AAE0C4}"/>
                  </a:ext>
                </a:extLst>
              </p:cNvPr>
              <p:cNvSpPr/>
              <p:nvPr/>
            </p:nvSpPr>
            <p:spPr>
              <a:xfrm>
                <a:off x="3392320" y="3550813"/>
                <a:ext cx="5073405" cy="542636"/>
              </a:xfrm>
              <a:prstGeom prst="roundRect">
                <a:avLst/>
              </a:prstGeom>
              <a:solidFill>
                <a:srgbClr val="10E7D9">
                  <a:alpha val="45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r</a:t>
                </a:r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°+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</m:d>
                      </m:e>
                    </m:func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33BCA1-74E5-5063-6DE4-DEDA93AAE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320" y="3550813"/>
                <a:ext cx="5073405" cy="542636"/>
              </a:xfrm>
              <a:prstGeom prst="roundRect">
                <a:avLst/>
              </a:prstGeom>
              <a:blipFill>
                <a:blip r:embed="rId5"/>
                <a:stretch>
                  <a:fillRect l="-1673" t="-6452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9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EE30-7CCC-4006-C9CF-BB8F768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A13D044-A2BC-286C-080C-223D03E8B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 err="1"/>
              <a:t>SphereCast</a:t>
            </a:r>
            <a:endParaRPr lang="en-US" dirty="0"/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62F84F36-B204-02AC-2C9C-7FA2D0766A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B9E0FB-856B-AF30-DB80-DC0C0EA192D3}"/>
              </a:ext>
            </a:extLst>
          </p:cNvPr>
          <p:cNvSpPr/>
          <p:nvPr/>
        </p:nvSpPr>
        <p:spPr>
          <a:xfrm>
            <a:off x="4213277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Options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FADE92-7B86-D2BE-6EF6-2174D3ABE60F}"/>
              </a:ext>
            </a:extLst>
          </p:cNvPr>
          <p:cNvSpPr/>
          <p:nvPr/>
        </p:nvSpPr>
        <p:spPr>
          <a:xfrm>
            <a:off x="6336548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Selection</a:t>
            </a:r>
          </a:p>
        </p:txBody>
      </p:sp>
      <p:pic>
        <p:nvPicPr>
          <p:cNvPr id="3" name="Picture 2" descr="A diagram of circles and circles with a few smaller circles&#10;&#10;AI-generated content may be incorrect.">
            <a:extLst>
              <a:ext uri="{FF2B5EF4-FFF2-40B4-BE49-F238E27FC236}">
                <a16:creationId xmlns:a16="http://schemas.microsoft.com/office/drawing/2014/main" id="{8DD27670-4713-585D-2291-E31A3DB2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58" y="1640605"/>
            <a:ext cx="4295683" cy="395025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812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E9D3-867F-AA77-0BCA-9341BFFE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ADB645DB-899C-E83F-FCE8-A9D8E78A8F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pic>
        <p:nvPicPr>
          <p:cNvPr id="21" name="Picture 20" descr="A person wearing goggles&#10;&#10;Description automatically generated">
            <a:extLst>
              <a:ext uri="{FF2B5EF4-FFF2-40B4-BE49-F238E27FC236}">
                <a16:creationId xmlns:a16="http://schemas.microsoft.com/office/drawing/2014/main" id="{BE148D5C-97CA-39C5-9FC6-A5D8C5783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2AD34E1-801C-4088-17AB-27994332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11" y="2448266"/>
            <a:ext cx="2384017" cy="842129"/>
          </a:xfrm>
        </p:spPr>
        <p:txBody>
          <a:bodyPr/>
          <a:lstStyle/>
          <a:p>
            <a:pPr algn="ctr"/>
            <a:r>
              <a:rPr lang="en-US" sz="3600"/>
              <a:t>VR is on the Rise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166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F7D7-C4C7-E11A-2316-3964FF9C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F143257-685D-E9B8-03B3-87DABC95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 err="1"/>
              <a:t>GazeRay</a:t>
            </a:r>
            <a:endParaRPr lang="en-US" dirty="0"/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862B2A31-E7AD-9F69-F5B7-0D6959F9F0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275FB3-1ECC-92B8-678B-61C4ED9BFE0C}"/>
              </a:ext>
            </a:extLst>
          </p:cNvPr>
          <p:cNvSpPr/>
          <p:nvPr/>
        </p:nvSpPr>
        <p:spPr>
          <a:xfrm>
            <a:off x="4213277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Options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D538E7-5EA2-26BD-667D-4BB9ED797122}"/>
              </a:ext>
            </a:extLst>
          </p:cNvPr>
          <p:cNvSpPr/>
          <p:nvPr/>
        </p:nvSpPr>
        <p:spPr>
          <a:xfrm>
            <a:off x="6336548" y="5717325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Selection</a:t>
            </a:r>
          </a:p>
        </p:txBody>
      </p:sp>
      <p:pic>
        <p:nvPicPr>
          <p:cNvPr id="7" name="Picture 6" descr="A diagram of circles and a string&#10;&#10;AI-generated content may be incorrect.">
            <a:extLst>
              <a:ext uri="{FF2B5EF4-FFF2-40B4-BE49-F238E27FC236}">
                <a16:creationId xmlns:a16="http://schemas.microsoft.com/office/drawing/2014/main" id="{6AF59BD3-4D2F-BDDE-CE64-DE819756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58" y="1640605"/>
            <a:ext cx="4295683" cy="3952363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7987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0E4A-E498-0299-6FBB-1F563C83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7AD5BA-3DD7-1BB4-B216-9BA7399B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 err="1"/>
              <a:t>ConeCast</a:t>
            </a:r>
            <a:r>
              <a:rPr lang="en-US" dirty="0"/>
              <a:t> – </a:t>
            </a:r>
            <a:r>
              <a:rPr lang="en-US" dirty="0" err="1"/>
              <a:t>Eyetracking</a:t>
            </a:r>
            <a:r>
              <a:rPr lang="en-US" dirty="0"/>
              <a:t> and Controllers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DA9A6912-137C-9475-9FD0-842AFEAA2D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pic>
        <p:nvPicPr>
          <p:cNvPr id="17" name="Picture 16" descr="A diagram of a point with a laser pointer&#10;&#10;AI-generated content may be incorrect.">
            <a:extLst>
              <a:ext uri="{FF2B5EF4-FFF2-40B4-BE49-F238E27FC236}">
                <a16:creationId xmlns:a16="http://schemas.microsoft.com/office/drawing/2014/main" id="{3D8F9537-EB6B-CFCF-80C9-E1541FD7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72" y="1777239"/>
            <a:ext cx="4397056" cy="395226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33A615C-3FDD-2C32-7875-24F986DC3B82}"/>
              </a:ext>
            </a:extLst>
          </p:cNvPr>
          <p:cNvSpPr txBox="1">
            <a:spLocks/>
          </p:cNvSpPr>
          <p:nvPr/>
        </p:nvSpPr>
        <p:spPr>
          <a:xfrm>
            <a:off x="8523890" y="4338306"/>
            <a:ext cx="3370150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dirty="0" err="1"/>
              <a:t>EyeExpand</a:t>
            </a:r>
            <a:r>
              <a:rPr lang="en-US" sz="2800" dirty="0"/>
              <a:t>: A Low-Burden and Accurate 3D Object Selection Method With Gaze and </a:t>
            </a:r>
            <a:r>
              <a:rPr lang="en-US" sz="2800" dirty="0" err="1"/>
              <a:t>Raycasting</a:t>
            </a:r>
            <a:endParaRPr lang="en-US" sz="2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B75C0B4-3A68-5F9D-D847-1930EC38B93C}"/>
              </a:ext>
            </a:extLst>
          </p:cNvPr>
          <p:cNvSpPr txBox="1">
            <a:spLocks/>
          </p:cNvSpPr>
          <p:nvPr/>
        </p:nvSpPr>
        <p:spPr>
          <a:xfrm>
            <a:off x="8421467" y="5080304"/>
            <a:ext cx="3271870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Xu</a:t>
            </a:r>
            <a:r>
              <a:rPr lang="en-US" i="1" dirty="0"/>
              <a:t> </a:t>
            </a:r>
            <a:r>
              <a:rPr lang="en-US" sz="1800" i="1" dirty="0"/>
              <a:t>et al, 2025</a:t>
            </a:r>
          </a:p>
        </p:txBody>
      </p:sp>
    </p:spTree>
    <p:extLst>
      <p:ext uri="{BB962C8B-B14F-4D97-AF65-F5344CB8AC3E}">
        <p14:creationId xmlns:p14="http://schemas.microsoft.com/office/powerpoint/2010/main" val="20812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551553-D637-AE40-EF8F-8C6BDBAE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6489E2C-43B4-892A-A3BF-F8FE7551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 err="1"/>
              <a:t>ConeCast</a:t>
            </a:r>
            <a:r>
              <a:rPr lang="en-US" dirty="0"/>
              <a:t> – Only </a:t>
            </a:r>
            <a:r>
              <a:rPr lang="en-US" dirty="0" err="1"/>
              <a:t>EyeTracking</a:t>
            </a:r>
            <a:endParaRPr lang="en-US" dirty="0"/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E0024097-451F-6C44-D365-A0B9626DF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60B7A9-7B64-C7F9-26F5-8FDC1D9046FD}"/>
              </a:ext>
            </a:extLst>
          </p:cNvPr>
          <p:cNvSpPr/>
          <p:nvPr/>
        </p:nvSpPr>
        <p:spPr>
          <a:xfrm>
            <a:off x="2581708" y="5361193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Options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6BFC0-DB63-4666-B1D0-64BA9AE010B3}"/>
              </a:ext>
            </a:extLst>
          </p:cNvPr>
          <p:cNvSpPr/>
          <p:nvPr/>
        </p:nvSpPr>
        <p:spPr>
          <a:xfrm>
            <a:off x="7294378" y="5361193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Selection</a:t>
            </a:r>
          </a:p>
        </p:txBody>
      </p:sp>
      <p:pic>
        <p:nvPicPr>
          <p:cNvPr id="3" name="Picture 2" descr="A red blue and white circle with two dots&#10;&#10;AI-generated content may be incorrect.">
            <a:extLst>
              <a:ext uri="{FF2B5EF4-FFF2-40B4-BE49-F238E27FC236}">
                <a16:creationId xmlns:a16="http://schemas.microsoft.com/office/drawing/2014/main" id="{E7242977-617C-D4D1-7FAD-1468945CB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67" y="2048155"/>
            <a:ext cx="2385848" cy="3099121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pic>
        <p:nvPicPr>
          <p:cNvPr id="5" name="Picture 4" descr="A diagram of circles and circles with a line connected to each other&#10;&#10;AI-generated content may be incorrect.">
            <a:extLst>
              <a:ext uri="{FF2B5EF4-FFF2-40B4-BE49-F238E27FC236}">
                <a16:creationId xmlns:a16="http://schemas.microsoft.com/office/drawing/2014/main" id="{455F3821-8B1B-C31D-E802-89061FEDD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97" y="2048156"/>
            <a:ext cx="3120870" cy="3099121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pic>
        <p:nvPicPr>
          <p:cNvPr id="8" name="Picture 7" descr="A diagram of a circle with circles and a line&#10;&#10;AI-generated content may be incorrect.">
            <a:extLst>
              <a:ext uri="{FF2B5EF4-FFF2-40B4-BE49-F238E27FC236}">
                <a16:creationId xmlns:a16="http://schemas.microsoft.com/office/drawing/2014/main" id="{D57FB106-17B4-E668-7A26-E8D4F0947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33" y="2053106"/>
            <a:ext cx="3248329" cy="3094171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pic>
        <p:nvPicPr>
          <p:cNvPr id="7" name="Picture 6" descr="A group of balls flying through a circle&#10;&#10;AI-generated content may be incorrect.">
            <a:extLst>
              <a:ext uri="{FF2B5EF4-FFF2-40B4-BE49-F238E27FC236}">
                <a16:creationId xmlns:a16="http://schemas.microsoft.com/office/drawing/2014/main" id="{70645578-7635-D1D7-6ACA-8F271F449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77" y="635876"/>
            <a:ext cx="6306045" cy="558624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248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337C-30BA-B7B1-2B5D-8B0CB7D1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063F50BF-01AC-C6F2-F3CC-895DAEC868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pic>
        <p:nvPicPr>
          <p:cNvPr id="3" name="Picture 2" descr="A person in a suit and tie touching a screen&#10;&#10;AI-generated content may be incorrect.">
            <a:extLst>
              <a:ext uri="{FF2B5EF4-FFF2-40B4-BE49-F238E27FC236}">
                <a16:creationId xmlns:a16="http://schemas.microsoft.com/office/drawing/2014/main" id="{60D02FBF-62E5-7D9F-52D8-530A9450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60"/>
            <a:ext cx="12192000" cy="812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296379-81C8-84F2-ADD7-F944E149E913}"/>
              </a:ext>
            </a:extLst>
          </p:cNvPr>
          <p:cNvSpPr txBox="1">
            <a:spLocks/>
          </p:cNvSpPr>
          <p:nvPr/>
        </p:nvSpPr>
        <p:spPr>
          <a:xfrm>
            <a:off x="892545" y="3758450"/>
            <a:ext cx="2723014" cy="54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Confirmation</a:t>
            </a:r>
          </a:p>
        </p:txBody>
      </p:sp>
    </p:spTree>
    <p:extLst>
      <p:ext uri="{BB962C8B-B14F-4D97-AF65-F5344CB8AC3E}">
        <p14:creationId xmlns:p14="http://schemas.microsoft.com/office/powerpoint/2010/main" val="2595516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E5BEC-F20B-F221-D42E-0C0869692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C61F26F-4860-72FD-EAAB-80481947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Dwell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152614E7-DC52-6C82-148B-E4459C04EF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pic>
        <p:nvPicPr>
          <p:cNvPr id="9" name="Picture 8" descr="A colorful circles and a black circle&#10;&#10;AI-generated content may be incorrect.">
            <a:extLst>
              <a:ext uri="{FF2B5EF4-FFF2-40B4-BE49-F238E27FC236}">
                <a16:creationId xmlns:a16="http://schemas.microsoft.com/office/drawing/2014/main" id="{B0433E17-584D-EDCE-01E5-78C0F54A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695" y="1946685"/>
            <a:ext cx="2217683" cy="366553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  <a:scene3d>
            <a:camera prst="perspectiveFront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2608C-D6E4-783F-97DD-0273A63FE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22" y="1946685"/>
            <a:ext cx="2217683" cy="3665538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A8BE6E-1DC4-EC6A-B34A-C79006C28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00" y="2438731"/>
            <a:ext cx="1608800" cy="16088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DAB29-D617-0E3B-9C41-0DBC464D9107}"/>
              </a:ext>
            </a:extLst>
          </p:cNvPr>
          <p:cNvSpPr/>
          <p:nvPr/>
        </p:nvSpPr>
        <p:spPr>
          <a:xfrm>
            <a:off x="5274911" y="4035970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1.5 seconds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90C2993-3FF8-8CE4-0338-DD77BC66A18E}"/>
              </a:ext>
            </a:extLst>
          </p:cNvPr>
          <p:cNvSpPr/>
          <p:nvPr/>
        </p:nvSpPr>
        <p:spPr>
          <a:xfrm>
            <a:off x="3779425" y="3587222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9C8408-9DAA-9675-1A5F-BAF43E1B49C3}"/>
              </a:ext>
            </a:extLst>
          </p:cNvPr>
          <p:cNvSpPr/>
          <p:nvPr/>
        </p:nvSpPr>
        <p:spPr>
          <a:xfrm>
            <a:off x="7086209" y="3587221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BB159B-B019-2A7C-7B09-AA536B74CA27}"/>
              </a:ext>
            </a:extLst>
          </p:cNvPr>
          <p:cNvSpPr/>
          <p:nvPr/>
        </p:nvSpPr>
        <p:spPr>
          <a:xfrm>
            <a:off x="1680374" y="5829593"/>
            <a:ext cx="1642177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Selected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8F3FB5-D7D8-F95C-DF62-BC8FC468454F}"/>
              </a:ext>
            </a:extLst>
          </p:cNvPr>
          <p:cNvSpPr/>
          <p:nvPr/>
        </p:nvSpPr>
        <p:spPr>
          <a:xfrm>
            <a:off x="8770241" y="5829593"/>
            <a:ext cx="1840590" cy="468400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Confirmed</a:t>
            </a:r>
          </a:p>
        </p:txBody>
      </p:sp>
    </p:spTree>
    <p:extLst>
      <p:ext uri="{BB962C8B-B14F-4D97-AF65-F5344CB8AC3E}">
        <p14:creationId xmlns:p14="http://schemas.microsoft.com/office/powerpoint/2010/main" val="29921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3171-84BC-71A9-6507-133AE6B8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EC0594-BD2D-1A00-7AB4-9DA77B2F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Wink and Double Blink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07CB08ED-C360-BF53-17F6-D1D28A2B8D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  <p:pic>
        <p:nvPicPr>
          <p:cNvPr id="3" name="Picture 2" descr="A diagram of different types of eyebrows&#10;&#10;AI-generated content may be incorrect.">
            <a:extLst>
              <a:ext uri="{FF2B5EF4-FFF2-40B4-BE49-F238E27FC236}">
                <a16:creationId xmlns:a16="http://schemas.microsoft.com/office/drawing/2014/main" id="{4B2C82FE-09B0-D5C7-4D9D-0F242378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94" y="2070538"/>
            <a:ext cx="8442412" cy="3194843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1656A-E6C7-5B75-2BE8-BBC223AFC50C}"/>
              </a:ext>
            </a:extLst>
          </p:cNvPr>
          <p:cNvSpPr txBox="1">
            <a:spLocks/>
          </p:cNvSpPr>
          <p:nvPr/>
        </p:nvSpPr>
        <p:spPr>
          <a:xfrm>
            <a:off x="3600704" y="5352672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dirty="0"/>
              <a:t>Design recommendations for voluntary blink</a:t>
            </a:r>
          </a:p>
          <a:p>
            <a:r>
              <a:rPr lang="en-US" sz="2800" dirty="0"/>
              <a:t>interactions based on pressure sensors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88F8E5-D2C6-E68C-5C30-5932019C018D}"/>
              </a:ext>
            </a:extLst>
          </p:cNvPr>
          <p:cNvSpPr txBox="1">
            <a:spLocks/>
          </p:cNvSpPr>
          <p:nvPr/>
        </p:nvSpPr>
        <p:spPr>
          <a:xfrm>
            <a:off x="3578674" y="6010586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Fan et al, 2024</a:t>
            </a:r>
          </a:p>
        </p:txBody>
      </p:sp>
    </p:spTree>
    <p:extLst>
      <p:ext uri="{BB962C8B-B14F-4D97-AF65-F5344CB8AC3E}">
        <p14:creationId xmlns:p14="http://schemas.microsoft.com/office/powerpoint/2010/main" val="31318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B01A-CFD8-A0C5-DD74-2AF0C457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ncil on a test&#10;&#10;Description automatically generated">
            <a:extLst>
              <a:ext uri="{FF2B5EF4-FFF2-40B4-BE49-F238E27FC236}">
                <a16:creationId xmlns:a16="http://schemas.microsoft.com/office/drawing/2014/main" id="{2736ADA1-65EC-2602-6A3B-55DBAD5B8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CA88A9A3-8C14-4A00-0C8D-219BC710B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2E948-89A8-6ADD-7E1B-B150DCD20ABA}"/>
              </a:ext>
            </a:extLst>
          </p:cNvPr>
          <p:cNvSpPr txBox="1">
            <a:spLocks/>
          </p:cNvSpPr>
          <p:nvPr/>
        </p:nvSpPr>
        <p:spPr>
          <a:xfrm>
            <a:off x="203366" y="6063974"/>
            <a:ext cx="4610371" cy="5357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40" tIns="4572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800" dirty="0">
                <a:solidFill>
                  <a:srgbClr val="242424"/>
                </a:solidFill>
              </a:rPr>
              <a:t>Confirmation Test</a:t>
            </a:r>
          </a:p>
        </p:txBody>
      </p:sp>
    </p:spTree>
    <p:extLst>
      <p:ext uri="{BB962C8B-B14F-4D97-AF65-F5344CB8AC3E}">
        <p14:creationId xmlns:p14="http://schemas.microsoft.com/office/powerpoint/2010/main" val="661004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8F31-1C6A-61D8-1D4F-7703D3DA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balls floating over a bench&#10;&#10;AI-generated content may be incorrect.">
            <a:extLst>
              <a:ext uri="{FF2B5EF4-FFF2-40B4-BE49-F238E27FC236}">
                <a16:creationId xmlns:a16="http://schemas.microsoft.com/office/drawing/2014/main" id="{A3F74351-A7FC-9F3C-887F-324CB41F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05"/>
            <a:ext cx="12192000" cy="689560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F056868-3B94-2BC1-55CB-0DFEEF37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60" y="930466"/>
            <a:ext cx="3802361" cy="730167"/>
          </a:xfrm>
        </p:spPr>
        <p:txBody>
          <a:bodyPr/>
          <a:lstStyle/>
          <a:p>
            <a:r>
              <a:rPr lang="en-US" sz="4000" dirty="0"/>
              <a:t>Test Environment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8C35B538-730A-C1F6-2E9A-8EB9AB5EEE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6A10BC-0794-BA21-B67A-CC4A0573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634734"/>
              </p:ext>
            </p:extLst>
          </p:nvPr>
        </p:nvGraphicFramePr>
        <p:xfrm>
          <a:off x="181058" y="1797468"/>
          <a:ext cx="4075632" cy="475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16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2037816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</a:tblGrid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Atom (sphere)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Diameter 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 Hydrogen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(White)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0.0248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Carbon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(Black)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0.0487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Nitrogen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(Blue)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0.0499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0125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Oxygen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(Red)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534465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Phosphorus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(Yellow)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0.0697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033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344E0-5AD7-16EA-05FC-60FAA591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s&#10;&#10;AI-generated content may be incorrect.">
            <a:extLst>
              <a:ext uri="{FF2B5EF4-FFF2-40B4-BE49-F238E27FC236}">
                <a16:creationId xmlns:a16="http://schemas.microsoft.com/office/drawing/2014/main" id="{8D278E9B-D88E-9220-1D2A-39C998808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16" y="-6928"/>
            <a:ext cx="7116816" cy="6864927"/>
          </a:xfrm>
          <a:prstGeom prst="rect">
            <a:avLst/>
          </a:prstGeom>
        </p:spPr>
      </p:pic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43A8A1F7-7104-F4BF-8B9A-63CE962E2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pic>
        <p:nvPicPr>
          <p:cNvPr id="3" name="Picture 2" descr="A group of balls floating in a room&#10;&#10;AI-generated content may be incorrect.">
            <a:extLst>
              <a:ext uri="{FF2B5EF4-FFF2-40B4-BE49-F238E27FC236}">
                <a16:creationId xmlns:a16="http://schemas.microsoft.com/office/drawing/2014/main" id="{253FABBC-FE1D-CE42-0954-91265FF0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0"/>
            <a:ext cx="632723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C57451A-DFBA-80F2-E51B-D7ECC867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39" y="5864350"/>
            <a:ext cx="3802361" cy="730167"/>
          </a:xfrm>
        </p:spPr>
        <p:txBody>
          <a:bodyPr/>
          <a:lstStyle/>
          <a:p>
            <a:r>
              <a:rPr lang="en-US" sz="4000" dirty="0"/>
              <a:t>Less Saturated</a:t>
            </a:r>
          </a:p>
        </p:txBody>
      </p:sp>
    </p:spTree>
    <p:extLst>
      <p:ext uri="{BB962C8B-B14F-4D97-AF65-F5344CB8AC3E}">
        <p14:creationId xmlns:p14="http://schemas.microsoft.com/office/powerpoint/2010/main" val="2058461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D98F-7B88-279C-F115-96F191E5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073416C2-4DDB-78EA-19D8-F953F26549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pic>
        <p:nvPicPr>
          <p:cNvPr id="4" name="Picture 3" descr="A red sign with white text&#10;&#10;AI-generated content may be incorrect.">
            <a:extLst>
              <a:ext uri="{FF2B5EF4-FFF2-40B4-BE49-F238E27FC236}">
                <a16:creationId xmlns:a16="http://schemas.microsoft.com/office/drawing/2014/main" id="{BA8936F9-C8AF-C13A-DE72-902266A9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43"/>
            <a:ext cx="12192000" cy="68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3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02B7-854F-A699-D869-5421FF602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672446B4-655B-F522-7EF5-C256F5249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9" name="Picture 8" descr="Close-up of a person's eye">
            <a:extLst>
              <a:ext uri="{FF2B5EF4-FFF2-40B4-BE49-F238E27FC236}">
                <a16:creationId xmlns:a16="http://schemas.microsoft.com/office/drawing/2014/main" id="{CD61F0B1-D77C-D059-4CA4-81595C6F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85CEE-8A3C-14C2-A025-AB15C8CE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924175"/>
            <a:ext cx="3228975" cy="1114425"/>
          </a:xfrm>
        </p:spPr>
        <p:txBody>
          <a:bodyPr/>
          <a:lstStyle/>
          <a:p>
            <a:r>
              <a:rPr lang="en-US" sz="3600" dirty="0"/>
              <a:t>Why Use Eye Tracking 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AFE3E7-8C10-F422-4682-FB3EB6A086B2}"/>
              </a:ext>
            </a:extLst>
          </p:cNvPr>
          <p:cNvSpPr txBox="1">
            <a:spLocks/>
          </p:cNvSpPr>
          <p:nvPr/>
        </p:nvSpPr>
        <p:spPr>
          <a:xfrm>
            <a:off x="4840925" y="5352672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dirty="0"/>
              <a:t>Exploring natural eye-gaze-based interaction for immersive virtual reality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B53015-1C00-5002-5BD8-156E82FEC395}"/>
              </a:ext>
            </a:extLst>
          </p:cNvPr>
          <p:cNvSpPr txBox="1">
            <a:spLocks/>
          </p:cNvSpPr>
          <p:nvPr/>
        </p:nvSpPr>
        <p:spPr>
          <a:xfrm>
            <a:off x="4818895" y="6010586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</a:t>
            </a:r>
            <a:r>
              <a:rPr lang="en-US" sz="1800" i="1" dirty="0" err="1"/>
              <a:t>Piumsomboon</a:t>
            </a:r>
            <a:r>
              <a:rPr lang="en-US" sz="1800" i="1" dirty="0"/>
              <a:t> et al, 2017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7AB97-F639-CA64-4227-6E8D2440F997}"/>
              </a:ext>
            </a:extLst>
          </p:cNvPr>
          <p:cNvSpPr txBox="1">
            <a:spLocks/>
          </p:cNvSpPr>
          <p:nvPr/>
        </p:nvSpPr>
        <p:spPr>
          <a:xfrm>
            <a:off x="4818895" y="321388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dirty="0"/>
              <a:t>Pinpointing: Precise head- and eye-based target selection for augmented reality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C85875-3301-85D4-312A-BB2A23684181}"/>
              </a:ext>
            </a:extLst>
          </p:cNvPr>
          <p:cNvSpPr txBox="1">
            <a:spLocks/>
          </p:cNvSpPr>
          <p:nvPr/>
        </p:nvSpPr>
        <p:spPr>
          <a:xfrm>
            <a:off x="4796865" y="979302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</a:t>
            </a:r>
            <a:r>
              <a:rPr lang="en-US" sz="1800" i="1" dirty="0" err="1"/>
              <a:t>Kytö</a:t>
            </a:r>
            <a:r>
              <a:rPr lang="en-US" i="1" dirty="0"/>
              <a:t> </a:t>
            </a:r>
            <a:r>
              <a:rPr lang="en-US" sz="1800" i="1" dirty="0"/>
              <a:t>et al, 2018</a:t>
            </a:r>
          </a:p>
        </p:txBody>
      </p:sp>
    </p:spTree>
    <p:extLst>
      <p:ext uri="{BB962C8B-B14F-4D97-AF65-F5344CB8AC3E}">
        <p14:creationId xmlns:p14="http://schemas.microsoft.com/office/powerpoint/2010/main" val="6415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8B07-EF88-7624-12EC-F8C48BE2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3952F6A5-BE95-4322-A9BE-51B9B223C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40</a:t>
            </a:fld>
            <a:endParaRPr lang="en" dirty="0"/>
          </a:p>
        </p:txBody>
      </p:sp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12F57184-1C48-CA38-F3E9-5005DA24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919" y="0"/>
            <a:ext cx="13102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13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FF823D-5CB8-599D-69E8-0AB40EB4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BCB990-AF6B-7236-ED47-9421F5C4A25C}"/>
              </a:ext>
            </a:extLst>
          </p:cNvPr>
          <p:cNvSpPr/>
          <p:nvPr/>
        </p:nvSpPr>
        <p:spPr>
          <a:xfrm>
            <a:off x="5110370" y="4796981"/>
            <a:ext cx="1971258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Education Level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4559F6-7890-324D-E57E-46109A21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17" y="2310990"/>
            <a:ext cx="5557164" cy="22360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429272-CFAE-CBD5-A215-55B4FE576CB0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15D93-E725-AEE6-8B4F-A3F56FCEE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10" y="2310991"/>
            <a:ext cx="4521180" cy="2236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0DDBD-7DFB-3C25-67ED-BACBDB5B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477" y="2310989"/>
            <a:ext cx="4583043" cy="223601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741ADA-661B-17B7-BAB5-61EEEAD572BB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F7232B-1337-C913-3B42-48F6CDCA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472059F3-F4FE-8513-48FF-B414ECFA64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83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7" grpId="1" animBg="1"/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89CCA-97B5-10EA-CAFB-7AF13A69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CB80B-0320-9C96-0044-494EA76B3357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D728B-C017-9DB4-C300-0BDBD129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10" y="2310991"/>
            <a:ext cx="4521180" cy="22360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B89B52-D654-4D69-D191-390EE75A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- 12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E660CC51-AB79-1213-1A9B-469FF204B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3738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1435-3965-DF69-A6BE-9F05D735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C50C5-3F51-5FF4-4AB3-609916BF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Eye Conditions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0B2EE3A4-B4C5-080E-10D1-1BA10F6155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43</a:t>
            </a:fld>
            <a:endParaRPr lang="e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125E24-24DD-91C2-C7C5-583C3E7ED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41790"/>
              </p:ext>
            </p:extLst>
          </p:nvPr>
        </p:nvGraphicFramePr>
        <p:xfrm>
          <a:off x="1650799" y="2352192"/>
          <a:ext cx="8890402" cy="305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5201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4445201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</a:tblGrid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Eye 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Number of Participants (12)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Astigmatism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Myopia + Astigmatism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7627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92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2C5F67-8692-EDB7-5849-C5A0720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13A6CD-3D04-ADA7-CFD5-22FEEEFF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Previous Experience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92D360FC-0881-0A3A-4FFF-DB7DCA46FC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E07D2-DB17-C5A7-4125-2142AD09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72" y="2225583"/>
            <a:ext cx="5406653" cy="240683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64693C-5FC0-84C6-5D72-9B5D418C8012}"/>
              </a:ext>
            </a:extLst>
          </p:cNvPr>
          <p:cNvSpPr/>
          <p:nvPr/>
        </p:nvSpPr>
        <p:spPr>
          <a:xfrm>
            <a:off x="5274909" y="4844967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VR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0181D3-B14B-6C8F-2CDD-D1E081D9E258}"/>
              </a:ext>
            </a:extLst>
          </p:cNvPr>
          <p:cNvSpPr/>
          <p:nvPr/>
        </p:nvSpPr>
        <p:spPr>
          <a:xfrm>
            <a:off x="5274909" y="4844967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3D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28F0-1637-6C44-2FAE-97E00509A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904" y="2225583"/>
            <a:ext cx="5730191" cy="2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3AEE-F532-5668-DACA-CE4E1024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B024D3-7339-AB14-FEFF-E04D1510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Previous Experience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88240B58-E618-DEBE-7E7D-50D4D4AC35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45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8B4DF-751C-4201-33BA-A4B295A9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72" y="2225583"/>
            <a:ext cx="5406653" cy="240683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69BE4C-0560-3372-8945-7FF30627919B}"/>
              </a:ext>
            </a:extLst>
          </p:cNvPr>
          <p:cNvSpPr/>
          <p:nvPr/>
        </p:nvSpPr>
        <p:spPr>
          <a:xfrm>
            <a:off x="5274909" y="4844967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2920192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D94A-2BB4-1102-36D1-346A3590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5C207315-FFEC-5EC0-9892-D22AC33FC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46</a:t>
            </a:fld>
            <a:endParaRPr lang="en" dirty="0"/>
          </a:p>
        </p:txBody>
      </p:sp>
      <p:pic>
        <p:nvPicPr>
          <p:cNvPr id="5" name="Picture 4" descr="A chalkboard with a word on it next to a pair of books&#10;&#10;AI-generated content may be incorrect.">
            <a:extLst>
              <a:ext uri="{FF2B5EF4-FFF2-40B4-BE49-F238E27FC236}">
                <a16:creationId xmlns:a16="http://schemas.microsoft.com/office/drawing/2014/main" id="{AE6433DB-D97A-F8A2-0176-FA7E8D5D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76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2616-75EC-BFBF-ACE8-F701C9DA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64C35C4-0073-DB6C-6CF7-6E57076A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Wink and Double Blink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8B99ACAA-FF84-1504-BD15-F9D08C40C2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47</a:t>
            </a:fld>
            <a:endParaRPr lang="e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91D16-2754-5CEB-1DAC-216547DAAEF9}"/>
              </a:ext>
            </a:extLst>
          </p:cNvPr>
          <p:cNvSpPr txBox="1">
            <a:spLocks/>
          </p:cNvSpPr>
          <p:nvPr/>
        </p:nvSpPr>
        <p:spPr>
          <a:xfrm>
            <a:off x="3600704" y="5352672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dirty="0"/>
              <a:t>Design recommendations for voluntary blink</a:t>
            </a:r>
          </a:p>
          <a:p>
            <a:r>
              <a:rPr lang="en-US" sz="2800" dirty="0"/>
              <a:t>interactions based on pressure sensors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C26D5C-A54F-E828-0C1A-0C712E98B81B}"/>
              </a:ext>
            </a:extLst>
          </p:cNvPr>
          <p:cNvSpPr txBox="1">
            <a:spLocks/>
          </p:cNvSpPr>
          <p:nvPr/>
        </p:nvSpPr>
        <p:spPr>
          <a:xfrm>
            <a:off x="3578674" y="6010586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fan et al, 2024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8DCD4487-B883-8D5E-2BF6-5A21D011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535"/>
            <a:ext cx="12192001" cy="68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6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69CC2-B08A-7272-C963-78D8C0A6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F8E77068-333F-094C-1276-A07FD487B3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48</a:t>
            </a:fld>
            <a:endParaRPr lang="en" dirty="0"/>
          </a:p>
        </p:txBody>
      </p:sp>
      <p:pic>
        <p:nvPicPr>
          <p:cNvPr id="7" name="Picture 6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B9B66324-6E32-260F-BA7E-184FD8D62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54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A4F9-384A-FA61-49A1-190DC089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09BBA6B-DA2D-FB46-A32F-11DD73D3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BF9AD00E-0A73-8CA0-6C70-DF557F097F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49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FDA830-A485-159E-A954-3B733CDA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16183"/>
              </p:ext>
            </p:extLst>
          </p:nvPr>
        </p:nvGraphicFramePr>
        <p:xfrm>
          <a:off x="716973" y="2283013"/>
          <a:ext cx="10518436" cy="291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609">
                  <a:extLst>
                    <a:ext uri="{9D8B030D-6E8A-4147-A177-3AD203B41FA5}">
                      <a16:colId xmlns:a16="http://schemas.microsoft.com/office/drawing/2014/main" val="2635601713"/>
                    </a:ext>
                  </a:extLst>
                </a:gridCol>
                <a:gridCol w="2629609">
                  <a:extLst>
                    <a:ext uri="{9D8B030D-6E8A-4147-A177-3AD203B41FA5}">
                      <a16:colId xmlns:a16="http://schemas.microsoft.com/office/drawing/2014/main" val="3723028185"/>
                    </a:ext>
                  </a:extLst>
                </a:gridCol>
                <a:gridCol w="2629609">
                  <a:extLst>
                    <a:ext uri="{9D8B030D-6E8A-4147-A177-3AD203B41FA5}">
                      <a16:colId xmlns:a16="http://schemas.microsoft.com/office/drawing/2014/main" val="1183555708"/>
                    </a:ext>
                  </a:extLst>
                </a:gridCol>
                <a:gridCol w="2629609">
                  <a:extLst>
                    <a:ext uri="{9D8B030D-6E8A-4147-A177-3AD203B41FA5}">
                      <a16:colId xmlns:a16="http://schemas.microsoft.com/office/drawing/2014/main" val="2261611644"/>
                    </a:ext>
                  </a:extLst>
                </a:gridCol>
              </a:tblGrid>
              <a:tr h="89221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Inria Sans Light"/>
                        </a:rPr>
                        <a:t>Incorrect (False)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Inria Sans Light"/>
                        </a:rPr>
                        <a:t>Correct (True)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Inria Sans Light"/>
                        </a:rPr>
                        <a:t>Accuracy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26095"/>
                  </a:ext>
                </a:extLst>
              </a:tr>
              <a:tr h="67341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Double Blink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72.73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802619"/>
                  </a:ext>
                </a:extLst>
              </a:tr>
              <a:tr h="67341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Dwell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67.27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717439"/>
                  </a:ext>
                </a:extLst>
              </a:tr>
              <a:tr h="67341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Wink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74.55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99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95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ADA8-582B-0BF5-527F-57C1B363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03100581-C7DB-0641-CEDA-1483134B0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331" y="-22397"/>
            <a:ext cx="14388662" cy="6880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C26E-518E-FCE0-662F-990D474F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80" y="-210207"/>
            <a:ext cx="5686096" cy="2383549"/>
          </a:xfrm>
        </p:spPr>
        <p:txBody>
          <a:bodyPr/>
          <a:lstStyle/>
          <a:p>
            <a:r>
              <a:rPr lang="en-US" sz="3600" dirty="0"/>
              <a:t>Lack of Depth in </a:t>
            </a:r>
            <a:r>
              <a:rPr lang="en-US" sz="3600" dirty="0" err="1"/>
              <a:t>EyeTracking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2837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9BFB7-012F-4EA3-E86E-B9017E9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uple of papers&#10;&#10;Description automatically generated">
            <a:extLst>
              <a:ext uri="{FF2B5EF4-FFF2-40B4-BE49-F238E27FC236}">
                <a16:creationId xmlns:a16="http://schemas.microsoft.com/office/drawing/2014/main" id="{B4269550-30BA-BA75-71D0-66105BC0E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120" y="0"/>
            <a:ext cx="17219688" cy="6887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A8C8B-D012-9191-999C-FCD24834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821835"/>
            <a:ext cx="8971200" cy="468400"/>
          </a:xfrm>
        </p:spPr>
        <p:txBody>
          <a:bodyPr/>
          <a:lstStyle/>
          <a:p>
            <a:r>
              <a:rPr lang="en-US" sz="4400" dirty="0">
                <a:solidFill>
                  <a:srgbClr val="242424"/>
                </a:solidFill>
              </a:rPr>
              <a:t>Confirmation Test Results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99CC85-C8FE-BD64-AC6E-ED7701CDA64F}"/>
              </a:ext>
            </a:extLst>
          </p:cNvPr>
          <p:cNvSpPr/>
          <p:nvPr/>
        </p:nvSpPr>
        <p:spPr>
          <a:xfrm>
            <a:off x="3846995" y="2907877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5A7291-C20F-9989-40D9-A2D1E444D650}"/>
              </a:ext>
            </a:extLst>
          </p:cNvPr>
          <p:cNvSpPr/>
          <p:nvPr/>
        </p:nvSpPr>
        <p:spPr>
          <a:xfrm>
            <a:off x="1212177" y="2678176"/>
            <a:ext cx="2117075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Speed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D9062-3BDF-5981-EB58-61CCBD5F63DD}"/>
              </a:ext>
            </a:extLst>
          </p:cNvPr>
          <p:cNvSpPr/>
          <p:nvPr/>
        </p:nvSpPr>
        <p:spPr>
          <a:xfrm>
            <a:off x="5691104" y="2678176"/>
            <a:ext cx="4969724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Wink = Dwell &gt; Double Blinking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B13FF7-B12E-AF9C-6150-72BD55365284}"/>
              </a:ext>
            </a:extLst>
          </p:cNvPr>
          <p:cNvSpPr/>
          <p:nvPr/>
        </p:nvSpPr>
        <p:spPr>
          <a:xfrm>
            <a:off x="3846995" y="4885769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EE62A8-5FEE-B099-91A5-747860868D0F}"/>
              </a:ext>
            </a:extLst>
          </p:cNvPr>
          <p:cNvSpPr/>
          <p:nvPr/>
        </p:nvSpPr>
        <p:spPr>
          <a:xfrm>
            <a:off x="1212177" y="4656068"/>
            <a:ext cx="2117075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Accuracy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C20A58-54E8-88BE-26E1-9F39E26B3047}"/>
              </a:ext>
            </a:extLst>
          </p:cNvPr>
          <p:cNvSpPr/>
          <p:nvPr/>
        </p:nvSpPr>
        <p:spPr>
          <a:xfrm>
            <a:off x="5691104" y="4656068"/>
            <a:ext cx="4969724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Wink &gt; Double Blinking &gt; Dwell</a:t>
            </a:r>
          </a:p>
        </p:txBody>
      </p:sp>
    </p:spTree>
    <p:extLst>
      <p:ext uri="{BB962C8B-B14F-4D97-AF65-F5344CB8AC3E}">
        <p14:creationId xmlns:p14="http://schemas.microsoft.com/office/powerpoint/2010/main" val="6030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4F5D-87A1-B782-B25A-C3DC5DBB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ncil on a test&#10;&#10;Description automatically generated">
            <a:extLst>
              <a:ext uri="{FF2B5EF4-FFF2-40B4-BE49-F238E27FC236}">
                <a16:creationId xmlns:a16="http://schemas.microsoft.com/office/drawing/2014/main" id="{C88180D1-2C35-4CEF-0C5E-ED302EA4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352F3BAA-2751-0379-450E-15AF6E7AD3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51</a:t>
            </a:fld>
            <a:endParaRPr lang="e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5F3303-2EBC-225F-5450-FA62A130F15A}"/>
              </a:ext>
            </a:extLst>
          </p:cNvPr>
          <p:cNvSpPr txBox="1">
            <a:spLocks/>
          </p:cNvSpPr>
          <p:nvPr/>
        </p:nvSpPr>
        <p:spPr>
          <a:xfrm>
            <a:off x="203367" y="6063974"/>
            <a:ext cx="3780054" cy="5357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40" tIns="4572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4800" dirty="0">
                <a:solidFill>
                  <a:srgbClr val="242424"/>
                </a:solidFill>
              </a:rPr>
              <a:t>Selection Test</a:t>
            </a:r>
          </a:p>
        </p:txBody>
      </p:sp>
    </p:spTree>
    <p:extLst>
      <p:ext uri="{BB962C8B-B14F-4D97-AF65-F5344CB8AC3E}">
        <p14:creationId xmlns:p14="http://schemas.microsoft.com/office/powerpoint/2010/main" val="826335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A48B-BF41-F906-6FDD-DC71C0E0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5E536CC8-427B-2728-3DBB-9D38EAFFEA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52</a:t>
            </a:fld>
            <a:endParaRPr lang="en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58694D5-B139-5353-48EE-DEAA81B8B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4" y="-26212"/>
            <a:ext cx="12192000" cy="74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9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F078-C22E-331F-E13E-4FE5B29F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C1A106FE-1E8D-7170-4913-CB3A7AB32D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53</a:t>
            </a:fld>
            <a:endParaRPr lang="en" dirty="0"/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C9B34CE-C7AD-15F2-2DF7-816119E7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307814" cy="71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6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7BA5D8-B4F6-C2E4-06A0-20C29EF4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B3D917EB-5DDE-B491-1E35-B63EDBC1C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" y="-512064"/>
            <a:ext cx="12198726" cy="7370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2B8E8-E0B6-46C3-917D-8FDA41A4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88" y="193662"/>
            <a:ext cx="6192946" cy="535709"/>
          </a:xfrm>
          <a:noFill/>
        </p:spPr>
        <p:txBody>
          <a:bodyPr lIns="91440" tIns="45720"/>
          <a:lstStyle/>
          <a:p>
            <a:r>
              <a:rPr lang="en-US" sz="4000">
                <a:solidFill>
                  <a:srgbClr val="242424"/>
                </a:solidFill>
              </a:rPr>
              <a:t>Test Subject Criteria</a:t>
            </a:r>
            <a:endParaRPr lang="en-US" sz="4000" dirty="0">
              <a:solidFill>
                <a:srgbClr val="242424"/>
              </a:solidFill>
            </a:endParaRPr>
          </a:p>
        </p:txBody>
      </p:sp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54F38CDE-B251-304B-63C9-5D758D82B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9469" y="6142108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74715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40AFFF-F518-D150-1351-8348C2A4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F89296-9A82-03EE-6663-AE0D93D1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42" y="1894359"/>
            <a:ext cx="5396311" cy="2643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B393-EC48-2094-C74C-7F977C40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566" y="1891676"/>
            <a:ext cx="6502861" cy="264651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D33085-E3D2-B241-D64B-F4A363FB33A9}"/>
              </a:ext>
            </a:extLst>
          </p:cNvPr>
          <p:cNvSpPr/>
          <p:nvPr/>
        </p:nvSpPr>
        <p:spPr>
          <a:xfrm>
            <a:off x="5110370" y="4796981"/>
            <a:ext cx="1971258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Education Level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6AB393-E101-589A-AF17-9C9AE4E99AF1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E0BDF8-9F83-62C7-E0F4-FCC0FC0F453E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Sex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AEDF37-95FF-10DF-7FEE-F8990B8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9B114BF8-B937-74D4-D6F7-AA023B55AC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55</a:t>
            </a:fld>
            <a:endParaRPr lang="e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BEA720-6CA5-A718-EBF1-254EEAD7B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389" y="1887058"/>
            <a:ext cx="5713811" cy="2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7" grpId="1" animBg="1"/>
      <p:bldP spid="10" grpId="0" animBg="1"/>
      <p:bldP spid="1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DED8-8887-D1C6-FCE4-AEA416FA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5E37D4-1959-AB94-AFC8-CCFA5B42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89" y="1887058"/>
            <a:ext cx="5713811" cy="265113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D6D319-D068-F67E-2A15-2327751D21EC}"/>
              </a:ext>
            </a:extLst>
          </p:cNvPr>
          <p:cNvSpPr/>
          <p:nvPr/>
        </p:nvSpPr>
        <p:spPr>
          <a:xfrm>
            <a:off x="5274911" y="4796981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71B6F4-7B66-8A4B-8DFF-EAF9756F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- 32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D0268234-EF91-5F7C-6CAF-AC6F6DDFF0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26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EAA75-3FE3-D4BA-5571-0C781CE8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12853C-10D3-8753-7B42-91AE9FFF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Eye Conditions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C1DC300B-5F7F-9CB5-F702-D46732360B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57</a:t>
            </a:fld>
            <a:endParaRPr lang="e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FA973C-268C-A117-0DBE-0A5BA295C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19620"/>
              </p:ext>
            </p:extLst>
          </p:nvPr>
        </p:nvGraphicFramePr>
        <p:xfrm>
          <a:off x="1700772" y="1908161"/>
          <a:ext cx="8790456" cy="420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5228">
                  <a:extLst>
                    <a:ext uri="{9D8B030D-6E8A-4147-A177-3AD203B41FA5}">
                      <a16:colId xmlns:a16="http://schemas.microsoft.com/office/drawing/2014/main" val="1146372314"/>
                    </a:ext>
                  </a:extLst>
                </a:gridCol>
                <a:gridCol w="4395228">
                  <a:extLst>
                    <a:ext uri="{9D8B030D-6E8A-4147-A177-3AD203B41FA5}">
                      <a16:colId xmlns:a16="http://schemas.microsoft.com/office/drawing/2014/main" val="3617950303"/>
                    </a:ext>
                  </a:extLst>
                </a:gridCol>
              </a:tblGrid>
              <a:tr h="69008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Eye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Number of Participants (32)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26562"/>
                  </a:ext>
                </a:extLst>
              </a:tr>
              <a:tr h="6900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Myopia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Inria Sans Light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58289"/>
                  </a:ext>
                </a:extLst>
              </a:tr>
              <a:tr h="6900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Myopia + Astigmatism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49180"/>
                  </a:ext>
                </a:extLst>
              </a:tr>
              <a:tr h="6900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Hyperopia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006087"/>
                  </a:ext>
                </a:extLst>
              </a:tr>
              <a:tr h="755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Inria Sans Light" panose="020B0604020202020204"/>
                          <a:ea typeface="+mn-ea"/>
                          <a:cs typeface="+mn-cs"/>
                          <a:sym typeface="Arial"/>
                        </a:rPr>
                        <a:t>Dyschromatopsia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Inria Sans Light" panose="020B0604020202020204"/>
                          <a:ea typeface="+mn-ea"/>
                          <a:cs typeface="+mn-cs"/>
                          <a:sym typeface="Arial"/>
                        </a:rPr>
                        <a:t>(Color Blindness 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Inria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2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(one also has Myopia)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951958"/>
                  </a:ext>
                </a:extLst>
              </a:tr>
              <a:tr h="6900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Inria Sans Ligh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598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C801-26D9-533D-9B56-8CE8AF1F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0235B6-2DDC-38D6-4BC3-4F12A5E9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Eye External Conditions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39B57E8B-9313-D089-1EBE-EFBBB8FCFC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58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C978B7-80EF-9A8E-C218-AF74A4D5D5E0}"/>
              </a:ext>
            </a:extLst>
          </p:cNvPr>
          <p:cNvSpPr/>
          <p:nvPr/>
        </p:nvSpPr>
        <p:spPr>
          <a:xfrm>
            <a:off x="7514469" y="2435248"/>
            <a:ext cx="2586389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Contact Lenses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EF8934-8057-170B-7729-E73C7738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84" y="1853196"/>
            <a:ext cx="5122090" cy="200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932A6-5EF7-D3AD-6EBA-BB9CD6878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84" y="4287611"/>
            <a:ext cx="5122090" cy="228664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CD2FEE-6E86-535D-7922-6E812B5DFD96}"/>
              </a:ext>
            </a:extLst>
          </p:cNvPr>
          <p:cNvSpPr/>
          <p:nvPr/>
        </p:nvSpPr>
        <p:spPr>
          <a:xfrm>
            <a:off x="7514470" y="5010520"/>
            <a:ext cx="2586389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Eye Correction Surgery</a:t>
            </a:r>
          </a:p>
        </p:txBody>
      </p:sp>
    </p:spTree>
    <p:extLst>
      <p:ext uri="{BB962C8B-B14F-4D97-AF65-F5344CB8AC3E}">
        <p14:creationId xmlns:p14="http://schemas.microsoft.com/office/powerpoint/2010/main" val="6929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14E2D-AC7F-39FC-74E0-22A22CA73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4DAF22-523B-0621-3A59-ECD5F367E05A}"/>
              </a:ext>
            </a:extLst>
          </p:cNvPr>
          <p:cNvSpPr/>
          <p:nvPr/>
        </p:nvSpPr>
        <p:spPr>
          <a:xfrm>
            <a:off x="5274909" y="4950068"/>
            <a:ext cx="1642177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VR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55680B-6A4E-F1BA-51E5-D88BF63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– Previous Experience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1006DA67-E195-C385-7A7E-359AC3410B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59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81527-5FD1-604E-C3AA-E4847EC5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49" y="1977917"/>
            <a:ext cx="615400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CE34E2-5610-294B-BE00-5889A97D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1F5521-BF59-C6DA-B9E7-8200FA30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" y="-7210"/>
            <a:ext cx="12174649" cy="6865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CA189-C15B-6EE6-EEAF-0E8CB92F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80" y="-210207"/>
            <a:ext cx="5686096" cy="2383549"/>
          </a:xfrm>
        </p:spPr>
        <p:txBody>
          <a:bodyPr/>
          <a:lstStyle/>
          <a:p>
            <a:r>
              <a:rPr lang="en-US" sz="3600" dirty="0"/>
              <a:t>Lack of Depth in </a:t>
            </a:r>
            <a:r>
              <a:rPr lang="en-US" sz="3600" dirty="0" err="1"/>
              <a:t>EyeTracking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249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91BA4-5A9D-F82A-9B9B-00203FFF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FFD8BC3D-843F-3062-2FB9-EB3DEC3BA3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60</a:t>
            </a:fld>
            <a:endParaRPr lang="en" dirty="0"/>
          </a:p>
        </p:txBody>
      </p:sp>
      <p:pic>
        <p:nvPicPr>
          <p:cNvPr id="5" name="Picture 4" descr="A chalkboard with a word on it next to a pair of books&#10;&#10;AI-generated content may be incorrect.">
            <a:extLst>
              <a:ext uri="{FF2B5EF4-FFF2-40B4-BE49-F238E27FC236}">
                <a16:creationId xmlns:a16="http://schemas.microsoft.com/office/drawing/2014/main" id="{AACC154C-0009-0276-30C0-F9BA3E7DB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8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BF88-62D5-125A-BB1C-EA7DE86A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EFC9812D-47AA-E8DF-B950-277C7099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86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509897-1AA4-E4F6-BB5C-A28FF0A7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DA5B195-F394-197D-DE7A-6A8C7317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34B9CC8D-DE7A-5928-B611-DFA7783E6B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62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217FF1-75EC-BBEF-77CA-8047EA66D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37955"/>
              </p:ext>
            </p:extLst>
          </p:nvPr>
        </p:nvGraphicFramePr>
        <p:xfrm>
          <a:off x="3427406" y="1903288"/>
          <a:ext cx="5337188" cy="36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594">
                  <a:extLst>
                    <a:ext uri="{9D8B030D-6E8A-4147-A177-3AD203B41FA5}">
                      <a16:colId xmlns:a16="http://schemas.microsoft.com/office/drawing/2014/main" val="2635601713"/>
                    </a:ext>
                  </a:extLst>
                </a:gridCol>
                <a:gridCol w="2668594">
                  <a:extLst>
                    <a:ext uri="{9D8B030D-6E8A-4147-A177-3AD203B41FA5}">
                      <a16:colId xmlns:a16="http://schemas.microsoft.com/office/drawing/2014/main" val="3723028185"/>
                    </a:ext>
                  </a:extLst>
                </a:gridCol>
              </a:tblGrid>
              <a:tr h="7524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Trial/Technique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6095"/>
                  </a:ext>
                </a:extLst>
              </a:tr>
              <a:tr h="71400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ConeCast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0.9818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02619"/>
                  </a:ext>
                </a:extLst>
              </a:tr>
              <a:tr h="71400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OverlapSphere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17439"/>
                  </a:ext>
                </a:extLst>
              </a:tr>
              <a:tr h="71400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RayCast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0.9273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982"/>
                  </a:ext>
                </a:extLst>
              </a:tr>
              <a:tr h="71400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SphereCast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0.9273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8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67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1984-3B92-483A-84C0-CCD3CF55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84586ED-F34E-6AC1-A119-D3433F7D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09"/>
            <a:ext cx="12192000" cy="68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4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27FC1-9316-A11D-E6F1-5C1607C6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5F075C4A-284A-0037-389E-EC2F8EE7A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63"/>
            <a:ext cx="12192000" cy="68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31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C0F4C-499A-EA1E-70C3-66CE9DFA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22BDE9E-13F7-C76E-0EAA-30EFC403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Wrong Selections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391FA410-40D4-3AD8-BDE5-EB9C7A9FBF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65</a:t>
            </a:fld>
            <a:endParaRPr lang="e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32FCA6-ACCF-A9E6-3AEB-8007A4F3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5208"/>
              </p:ext>
            </p:extLst>
          </p:nvPr>
        </p:nvGraphicFramePr>
        <p:xfrm>
          <a:off x="1928509" y="1958516"/>
          <a:ext cx="8334981" cy="415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057">
                  <a:extLst>
                    <a:ext uri="{9D8B030D-6E8A-4147-A177-3AD203B41FA5}">
                      <a16:colId xmlns:a16="http://schemas.microsoft.com/office/drawing/2014/main" val="2635601713"/>
                    </a:ext>
                  </a:extLst>
                </a:gridCol>
                <a:gridCol w="3573517">
                  <a:extLst>
                    <a:ext uri="{9D8B030D-6E8A-4147-A177-3AD203B41FA5}">
                      <a16:colId xmlns:a16="http://schemas.microsoft.com/office/drawing/2014/main" val="2357386359"/>
                    </a:ext>
                  </a:extLst>
                </a:gridCol>
                <a:gridCol w="2559407">
                  <a:extLst>
                    <a:ext uri="{9D8B030D-6E8A-4147-A177-3AD203B41FA5}">
                      <a16:colId xmlns:a16="http://schemas.microsoft.com/office/drawing/2014/main" val="3723028185"/>
                    </a:ext>
                  </a:extLst>
                </a:gridCol>
              </a:tblGrid>
              <a:tr h="8459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Count  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(420 trials/technique)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Average Distance 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26095"/>
                  </a:ext>
                </a:extLst>
              </a:tr>
              <a:tr h="8027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OverlapSphere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0.1915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802619"/>
                  </a:ext>
                </a:extLst>
              </a:tr>
              <a:tr h="8027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SphereCast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0.2281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717439"/>
                  </a:ext>
                </a:extLst>
              </a:tr>
              <a:tr h="8027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RayCast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0.2293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995982"/>
                  </a:ext>
                </a:extLst>
              </a:tr>
              <a:tr h="8027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ConeCast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Inria Sans Light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Inria Sans Light" panose="020B0604020202020204"/>
                        </a:rPr>
                        <a:t>0.2625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48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21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BB072D-459D-BFDD-C4B4-AB7BB264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49EB801-1C89-815C-31F4-2D70F61A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Discomfort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E46FF930-6F8A-BDC9-4773-1FC2FB58F4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ECB88-D8AC-1DD0-8193-872427AA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2299617"/>
            <a:ext cx="7887801" cy="25530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5C9A73-13A9-F254-DB9E-A991A50B7B42}"/>
              </a:ext>
            </a:extLst>
          </p:cNvPr>
          <p:cNvSpPr/>
          <p:nvPr/>
        </p:nvSpPr>
        <p:spPr>
          <a:xfrm>
            <a:off x="5075854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General Discomfort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E6E66-D911-F01F-6115-FB00248F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97" y="2293891"/>
            <a:ext cx="7887801" cy="25530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E03A21-474D-012E-7E37-60EEE7C7AA38}"/>
              </a:ext>
            </a:extLst>
          </p:cNvPr>
          <p:cNvSpPr/>
          <p:nvPr/>
        </p:nvSpPr>
        <p:spPr>
          <a:xfrm>
            <a:off x="5075852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Tired Vision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9A9667-433F-4C01-C465-93003DE3E0F9}"/>
              </a:ext>
            </a:extLst>
          </p:cNvPr>
          <p:cNvSpPr/>
          <p:nvPr/>
        </p:nvSpPr>
        <p:spPr>
          <a:xfrm>
            <a:off x="635231" y="444755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1 - None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E32D72-ADB3-8C6F-386F-C65D3365AA0B}"/>
              </a:ext>
            </a:extLst>
          </p:cNvPr>
          <p:cNvSpPr/>
          <p:nvPr/>
        </p:nvSpPr>
        <p:spPr>
          <a:xfrm>
            <a:off x="10232072" y="446827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5 - Severe</a:t>
            </a:r>
          </a:p>
        </p:txBody>
      </p:sp>
    </p:spTree>
    <p:extLst>
      <p:ext uri="{BB962C8B-B14F-4D97-AF65-F5344CB8AC3E}">
        <p14:creationId xmlns:p14="http://schemas.microsoft.com/office/powerpoint/2010/main" val="13920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7A3FFE-8F41-23CB-6B77-18FDDD38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38EF85-4844-D4CD-5C44-769192075A21}"/>
              </a:ext>
            </a:extLst>
          </p:cNvPr>
          <p:cNvSpPr/>
          <p:nvPr/>
        </p:nvSpPr>
        <p:spPr>
          <a:xfrm>
            <a:off x="10232072" y="446827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5 - Severe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D5FC25-1C87-460D-5C8E-5B52AFC879C9}"/>
              </a:ext>
            </a:extLst>
          </p:cNvPr>
          <p:cNvSpPr/>
          <p:nvPr/>
        </p:nvSpPr>
        <p:spPr>
          <a:xfrm>
            <a:off x="5075854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Dizziness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7F6035-2232-7B34-7B8E-EBE8C189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2312122"/>
            <a:ext cx="7887800" cy="254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91A9B-839C-FA42-8D6C-DEEDC1DFF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98" y="2303678"/>
            <a:ext cx="7887800" cy="25489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7670B8-CF5F-9B3C-B25B-CD960C9A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Discomfort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3714EC57-3836-FF0E-0C10-EA08924022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67</a:t>
            </a:fld>
            <a:endParaRPr lang="e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E6A038-FE79-404A-36DF-E9EF0CC3127D}"/>
              </a:ext>
            </a:extLst>
          </p:cNvPr>
          <p:cNvSpPr/>
          <p:nvPr/>
        </p:nvSpPr>
        <p:spPr>
          <a:xfrm>
            <a:off x="5075854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Nausea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C8932B-8A36-06AC-007C-AE9EC03E90F9}"/>
              </a:ext>
            </a:extLst>
          </p:cNvPr>
          <p:cNvSpPr/>
          <p:nvPr/>
        </p:nvSpPr>
        <p:spPr>
          <a:xfrm>
            <a:off x="635231" y="444755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1 - None</a:t>
            </a:r>
          </a:p>
        </p:txBody>
      </p:sp>
    </p:spTree>
    <p:extLst>
      <p:ext uri="{BB962C8B-B14F-4D97-AF65-F5344CB8AC3E}">
        <p14:creationId xmlns:p14="http://schemas.microsoft.com/office/powerpoint/2010/main" val="1343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E00A9-E458-C195-A0C8-FB573570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EBDC45-6D7D-D35E-6F53-7EFC2146E4C1}"/>
              </a:ext>
            </a:extLst>
          </p:cNvPr>
          <p:cNvSpPr/>
          <p:nvPr/>
        </p:nvSpPr>
        <p:spPr>
          <a:xfrm>
            <a:off x="5075852" y="5150491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Dizziness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1AA5FF-08F4-A77C-A5DF-5FEF87CE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7" y="1172205"/>
            <a:ext cx="8489974" cy="468400"/>
          </a:xfrm>
        </p:spPr>
        <p:txBody>
          <a:bodyPr/>
          <a:lstStyle/>
          <a:p>
            <a:r>
              <a:rPr lang="en-US" dirty="0"/>
              <a:t>Participants Discomfort</a:t>
            </a:r>
          </a:p>
        </p:txBody>
      </p:sp>
      <p:sp>
        <p:nvSpPr>
          <p:cNvPr id="12" name="Google Shape;1230;p47">
            <a:extLst>
              <a:ext uri="{FF2B5EF4-FFF2-40B4-BE49-F238E27FC236}">
                <a16:creationId xmlns:a16="http://schemas.microsoft.com/office/drawing/2014/main" id="{D87F2C5D-51D5-4059-109F-57576FF2C8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68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BC237-8D22-DEDE-9BD5-28F2FFEC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2299617"/>
            <a:ext cx="7887801" cy="25530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D72CE0-FB12-EC6A-487A-8702ED82C263}"/>
              </a:ext>
            </a:extLst>
          </p:cNvPr>
          <p:cNvSpPr/>
          <p:nvPr/>
        </p:nvSpPr>
        <p:spPr>
          <a:xfrm>
            <a:off x="5075854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General Discomfort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C5E74-1589-910A-E475-E1E347A88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97" y="2293891"/>
            <a:ext cx="7887801" cy="25530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624A77-2BF9-0C50-A80E-BF959D13B12C}"/>
              </a:ext>
            </a:extLst>
          </p:cNvPr>
          <p:cNvSpPr/>
          <p:nvPr/>
        </p:nvSpPr>
        <p:spPr>
          <a:xfrm>
            <a:off x="5075852" y="5149768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Tired Vision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A50330-D89D-D576-CF7A-F9103948CF31}"/>
              </a:ext>
            </a:extLst>
          </p:cNvPr>
          <p:cNvSpPr/>
          <p:nvPr/>
        </p:nvSpPr>
        <p:spPr>
          <a:xfrm>
            <a:off x="635231" y="444755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1 - None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97BC55-995A-4C93-2D31-37D86F24FD36}"/>
              </a:ext>
            </a:extLst>
          </p:cNvPr>
          <p:cNvSpPr/>
          <p:nvPr/>
        </p:nvSpPr>
        <p:spPr>
          <a:xfrm>
            <a:off x="10232072" y="4468273"/>
            <a:ext cx="1288161" cy="420414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Inria Sans Light" panose="020B0604020202020204"/>
              </a:rPr>
              <a:t>5 - Severe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47BC28-FF5F-7E17-66B3-139AF01F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099" y="2293891"/>
            <a:ext cx="7887800" cy="254899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D519BA-8D7D-1A70-B5E0-2EED7881A22C}"/>
              </a:ext>
            </a:extLst>
          </p:cNvPr>
          <p:cNvSpPr/>
          <p:nvPr/>
        </p:nvSpPr>
        <p:spPr>
          <a:xfrm>
            <a:off x="5075855" y="5150491"/>
            <a:ext cx="2040290" cy="840828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Nausea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413120-79CC-8AEC-D610-0B51ED33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52" y="2304401"/>
            <a:ext cx="7887800" cy="25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" grpId="1" animBg="1"/>
      <p:bldP spid="7" grpId="0" animBg="1"/>
      <p:bldP spid="7" grpId="1" animBg="1"/>
      <p:bldP spid="8" grpId="0" animBg="1"/>
      <p:bldP spid="9" grpId="0" animBg="1"/>
      <p:bldP spid="17" grpId="0" animBg="1"/>
      <p:bldP spid="1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5A375-5563-0152-0B6E-555FD34A2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uple of papers&#10;&#10;Description automatically generated">
            <a:extLst>
              <a:ext uri="{FF2B5EF4-FFF2-40B4-BE49-F238E27FC236}">
                <a16:creationId xmlns:a16="http://schemas.microsoft.com/office/drawing/2014/main" id="{CC498B46-A077-5B5F-F1B1-53520D9A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120" y="0"/>
            <a:ext cx="17219688" cy="6887875"/>
          </a:xfrm>
          <a:prstGeom prst="rect">
            <a:avLst/>
          </a:prstGeom>
          <a:solidFill>
            <a:srgbClr val="10E7D9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1833E-1886-16CE-F90F-5CEF6572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821835"/>
            <a:ext cx="8971200" cy="468400"/>
          </a:xfrm>
        </p:spPr>
        <p:txBody>
          <a:bodyPr/>
          <a:lstStyle/>
          <a:p>
            <a:r>
              <a:rPr lang="en-US" sz="4400" dirty="0">
                <a:solidFill>
                  <a:srgbClr val="242424"/>
                </a:solidFill>
              </a:rPr>
              <a:t>Selection Test Results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45422-7317-5495-1CB1-2B35E86A28B6}"/>
              </a:ext>
            </a:extLst>
          </p:cNvPr>
          <p:cNvSpPr/>
          <p:nvPr/>
        </p:nvSpPr>
        <p:spPr>
          <a:xfrm>
            <a:off x="3846995" y="2208628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931FB1-58B2-EE3E-20F5-34B4D74114B9}"/>
              </a:ext>
            </a:extLst>
          </p:cNvPr>
          <p:cNvSpPr/>
          <p:nvPr/>
        </p:nvSpPr>
        <p:spPr>
          <a:xfrm>
            <a:off x="1212177" y="1978927"/>
            <a:ext cx="2117075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  <a:latin typeface="Inria Sans Light" panose="020B0604020202020204"/>
              </a:rPr>
              <a:t>ConeCast</a:t>
            </a:r>
            <a:endParaRPr lang="en-US" sz="2800" b="1" dirty="0">
              <a:solidFill>
                <a:srgbClr val="000000"/>
              </a:solidFill>
              <a:latin typeface="Inria Sans Light" panose="020B060402020202020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8F840B-255E-5FBF-7EAC-9B0EBB4E2AD2}"/>
              </a:ext>
            </a:extLst>
          </p:cNvPr>
          <p:cNvSpPr/>
          <p:nvPr/>
        </p:nvSpPr>
        <p:spPr>
          <a:xfrm>
            <a:off x="5691103" y="1978927"/>
            <a:ext cx="5980943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Neer Perfect Accuracy and fast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5F6B8CC-C466-0A20-D7D7-7896423317ED}"/>
              </a:ext>
            </a:extLst>
          </p:cNvPr>
          <p:cNvSpPr/>
          <p:nvPr/>
        </p:nvSpPr>
        <p:spPr>
          <a:xfrm>
            <a:off x="3846995" y="3741185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286A4F-F0B4-3953-BF4E-429B96BDF925}"/>
              </a:ext>
            </a:extLst>
          </p:cNvPr>
          <p:cNvSpPr/>
          <p:nvPr/>
        </p:nvSpPr>
        <p:spPr>
          <a:xfrm>
            <a:off x="1212177" y="3511484"/>
            <a:ext cx="2117075" cy="843866"/>
          </a:xfrm>
          <a:prstGeom prst="roundRect">
            <a:avLst/>
          </a:prstGeom>
          <a:solidFill>
            <a:srgbClr val="10E7D9"/>
          </a:solidFill>
          <a:ln>
            <a:solidFill>
              <a:srgbClr val="1D4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  <a:latin typeface="Inria Sans Light" panose="020B0604020202020204"/>
              </a:rPr>
              <a:t>SphereCastRayCast</a:t>
            </a:r>
            <a:endParaRPr lang="en-US" sz="2800" b="1" dirty="0">
              <a:solidFill>
                <a:srgbClr val="000000"/>
              </a:solidFill>
              <a:latin typeface="Inria Sans Light" panose="020B060402020202020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F79DC3-31F0-3BE6-F563-03131B432123}"/>
              </a:ext>
            </a:extLst>
          </p:cNvPr>
          <p:cNvSpPr/>
          <p:nvPr/>
        </p:nvSpPr>
        <p:spPr>
          <a:xfrm>
            <a:off x="5691103" y="3511484"/>
            <a:ext cx="5980943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High Accuracy and fast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D0472A0-4C03-BCD6-0056-4054CCF5AF4D}"/>
              </a:ext>
            </a:extLst>
          </p:cNvPr>
          <p:cNvSpPr/>
          <p:nvPr/>
        </p:nvSpPr>
        <p:spPr>
          <a:xfrm>
            <a:off x="3846995" y="5273742"/>
            <a:ext cx="1326366" cy="38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CA4299-4F09-3EC1-4F23-E46E57CFCE3A}"/>
              </a:ext>
            </a:extLst>
          </p:cNvPr>
          <p:cNvSpPr/>
          <p:nvPr/>
        </p:nvSpPr>
        <p:spPr>
          <a:xfrm>
            <a:off x="1014878" y="5044041"/>
            <a:ext cx="2511671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  <a:latin typeface="Inria Sans Light" panose="020B0604020202020204"/>
              </a:rPr>
              <a:t>OverlapSphere</a:t>
            </a:r>
            <a:endParaRPr lang="en-US" sz="2800" b="1" dirty="0">
              <a:solidFill>
                <a:srgbClr val="000000"/>
              </a:solidFill>
              <a:latin typeface="Inria Sans Light" panose="020B060402020202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B78621-19A0-B4CD-3B42-0C378DA34D38}"/>
              </a:ext>
            </a:extLst>
          </p:cNvPr>
          <p:cNvSpPr/>
          <p:nvPr/>
        </p:nvSpPr>
        <p:spPr>
          <a:xfrm>
            <a:off x="5674981" y="5044041"/>
            <a:ext cx="5980943" cy="843866"/>
          </a:xfrm>
          <a:prstGeom prst="roundRect">
            <a:avLst/>
          </a:prstGeom>
          <a:solidFill>
            <a:srgbClr val="10E7D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Inria Sans Light" panose="020B0604020202020204"/>
              </a:rPr>
              <a:t>Lower Accuracy and slower</a:t>
            </a:r>
          </a:p>
        </p:txBody>
      </p:sp>
    </p:spTree>
    <p:extLst>
      <p:ext uri="{BB962C8B-B14F-4D97-AF65-F5344CB8AC3E}">
        <p14:creationId xmlns:p14="http://schemas.microsoft.com/office/powerpoint/2010/main" val="11435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E8B7-F511-301B-406E-5D82B7C5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iger peeking around a tree">
            <a:extLst>
              <a:ext uri="{FF2B5EF4-FFF2-40B4-BE49-F238E27FC236}">
                <a16:creationId xmlns:a16="http://schemas.microsoft.com/office/drawing/2014/main" id="{E59601CD-58A2-7B57-89CD-118BFA681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455664" cy="6858000"/>
          </a:xfrm>
          <a:prstGeom prst="rect">
            <a:avLst/>
          </a:prstGeom>
        </p:spPr>
      </p:pic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1C8F1C20-57E5-ED0B-542B-37F529833A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4" name="Picture 3" descr="A bear holding a tree&#10;&#10;Description automatically generated">
            <a:extLst>
              <a:ext uri="{FF2B5EF4-FFF2-40B4-BE49-F238E27FC236}">
                <a16:creationId xmlns:a16="http://schemas.microsoft.com/office/drawing/2014/main" id="{7C781534-092E-5BA0-584F-896083AAF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-1"/>
            <a:ext cx="5736336" cy="6867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A0208-0E18-356B-AEC8-6428A9F5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3" y="5533852"/>
            <a:ext cx="3242061" cy="468400"/>
          </a:xfrm>
        </p:spPr>
        <p:txBody>
          <a:bodyPr/>
          <a:lstStyle/>
          <a:p>
            <a:r>
              <a:rPr lang="en-US" sz="3600" dirty="0"/>
              <a:t>Target Occlusion</a:t>
            </a:r>
          </a:p>
        </p:txBody>
      </p:sp>
    </p:spTree>
    <p:extLst>
      <p:ext uri="{BB962C8B-B14F-4D97-AF65-F5344CB8AC3E}">
        <p14:creationId xmlns:p14="http://schemas.microsoft.com/office/powerpoint/2010/main" val="3436448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1593-DEC2-073C-C724-F76A3CCE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D477-76FE-6FE7-D618-57D2E02E1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3028595"/>
            <a:ext cx="3808059" cy="811200"/>
          </a:xfrm>
        </p:spPr>
        <p:txBody>
          <a:bodyPr wrap="square" anchor="b">
            <a:normAutofit/>
          </a:bodyPr>
          <a:lstStyle/>
          <a:p>
            <a:r>
              <a:rPr lang="en-US" sz="5900"/>
              <a:t>Conclusion</a:t>
            </a:r>
            <a:endParaRPr lang="en-US" sz="5900" dirty="0"/>
          </a:p>
        </p:txBody>
      </p:sp>
      <p:grpSp>
        <p:nvGrpSpPr>
          <p:cNvPr id="3" name="Google Shape;783;p47">
            <a:extLst>
              <a:ext uri="{FF2B5EF4-FFF2-40B4-BE49-F238E27FC236}">
                <a16:creationId xmlns:a16="http://schemas.microsoft.com/office/drawing/2014/main" id="{E7B8AEF2-7381-6EC1-2805-41D3AE09DE4B}"/>
              </a:ext>
            </a:extLst>
          </p:cNvPr>
          <p:cNvGrpSpPr/>
          <p:nvPr/>
        </p:nvGrpSpPr>
        <p:grpSpPr>
          <a:xfrm>
            <a:off x="1268139" y="3069312"/>
            <a:ext cx="552922" cy="719376"/>
            <a:chOff x="590250" y="244200"/>
            <a:chExt cx="407975" cy="532175"/>
          </a:xfrm>
          <a:noFill/>
        </p:grpSpPr>
        <p:sp>
          <p:nvSpPr>
            <p:cNvPr id="4" name="Google Shape;784;p47">
              <a:extLst>
                <a:ext uri="{FF2B5EF4-FFF2-40B4-BE49-F238E27FC236}">
                  <a16:creationId xmlns:a16="http://schemas.microsoft.com/office/drawing/2014/main" id="{9C9CDCA1-0008-31F1-A376-A383AFE8E9C6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" name="Google Shape;785;p47">
              <a:extLst>
                <a:ext uri="{FF2B5EF4-FFF2-40B4-BE49-F238E27FC236}">
                  <a16:creationId xmlns:a16="http://schemas.microsoft.com/office/drawing/2014/main" id="{97F0880D-391A-330E-485F-AA1F165DA7F0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786;p47">
              <a:extLst>
                <a:ext uri="{FF2B5EF4-FFF2-40B4-BE49-F238E27FC236}">
                  <a16:creationId xmlns:a16="http://schemas.microsoft.com/office/drawing/2014/main" id="{7A609259-089E-CDB0-68AD-07E18EABF8B8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787;p47">
              <a:extLst>
                <a:ext uri="{FF2B5EF4-FFF2-40B4-BE49-F238E27FC236}">
                  <a16:creationId xmlns:a16="http://schemas.microsoft.com/office/drawing/2014/main" id="{625AD210-534F-932D-9E72-DEBF1EDA7F8F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788;p47">
              <a:extLst>
                <a:ext uri="{FF2B5EF4-FFF2-40B4-BE49-F238E27FC236}">
                  <a16:creationId xmlns:a16="http://schemas.microsoft.com/office/drawing/2014/main" id="{944BC00D-111B-20D4-A3D9-7AFFF27755A5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789;p47">
              <a:extLst>
                <a:ext uri="{FF2B5EF4-FFF2-40B4-BE49-F238E27FC236}">
                  <a16:creationId xmlns:a16="http://schemas.microsoft.com/office/drawing/2014/main" id="{347AF2FB-BD1E-A0CE-014F-8E2DF7EC055C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790;p47">
              <a:extLst>
                <a:ext uri="{FF2B5EF4-FFF2-40B4-BE49-F238E27FC236}">
                  <a16:creationId xmlns:a16="http://schemas.microsoft.com/office/drawing/2014/main" id="{CBF2CD21-0649-57FA-1FF2-062C4A5EDF26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791;p47">
              <a:extLst>
                <a:ext uri="{FF2B5EF4-FFF2-40B4-BE49-F238E27FC236}">
                  <a16:creationId xmlns:a16="http://schemas.microsoft.com/office/drawing/2014/main" id="{F76EBABE-0588-D475-98E8-73D10BDFEF05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792;p47">
              <a:extLst>
                <a:ext uri="{FF2B5EF4-FFF2-40B4-BE49-F238E27FC236}">
                  <a16:creationId xmlns:a16="http://schemas.microsoft.com/office/drawing/2014/main" id="{1CA7E033-09D5-2253-816D-D7DFB5B85183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793;p47">
              <a:extLst>
                <a:ext uri="{FF2B5EF4-FFF2-40B4-BE49-F238E27FC236}">
                  <a16:creationId xmlns:a16="http://schemas.microsoft.com/office/drawing/2014/main" id="{883D2978-DCD5-CC16-FA35-AB5968A4418A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794;p47">
              <a:extLst>
                <a:ext uri="{FF2B5EF4-FFF2-40B4-BE49-F238E27FC236}">
                  <a16:creationId xmlns:a16="http://schemas.microsoft.com/office/drawing/2014/main" id="{DCB007BA-CF38-9F2E-CBFA-08C28502662E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795;p47">
              <a:extLst>
                <a:ext uri="{FF2B5EF4-FFF2-40B4-BE49-F238E27FC236}">
                  <a16:creationId xmlns:a16="http://schemas.microsoft.com/office/drawing/2014/main" id="{70DD91AA-966D-2CB1-8D4E-8574030BB98A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" name="Google Shape;796;p47">
              <a:extLst>
                <a:ext uri="{FF2B5EF4-FFF2-40B4-BE49-F238E27FC236}">
                  <a16:creationId xmlns:a16="http://schemas.microsoft.com/office/drawing/2014/main" id="{DD555AB6-7684-FC64-0417-CABAD9AF2564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797;p47">
              <a:extLst>
                <a:ext uri="{FF2B5EF4-FFF2-40B4-BE49-F238E27FC236}">
                  <a16:creationId xmlns:a16="http://schemas.microsoft.com/office/drawing/2014/main" id="{4301C36D-8C52-071A-485E-90C1688021E7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grp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2911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9C917-9489-A0A2-6585-5E62A17F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9B46C3D9-7616-83D7-75E8-55691D3855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71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BCC3A0DF-A33F-CDB1-5622-0D0577A7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2AD93150-8059-CF18-4A7A-2FB025AE6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3B8D8-5518-7D87-3640-A7C6A239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F6A66F-B24B-0F81-7621-4F8170313332}"/>
              </a:ext>
            </a:extLst>
          </p:cNvPr>
          <p:cNvSpPr/>
          <p:nvPr/>
        </p:nvSpPr>
        <p:spPr>
          <a:xfrm>
            <a:off x="4060723" y="-13676"/>
            <a:ext cx="8131277" cy="69550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B99DEB-F018-8E0A-AB6D-745997144E94}"/>
              </a:ext>
            </a:extLst>
          </p:cNvPr>
          <p:cNvSpPr txBox="1">
            <a:spLocks/>
          </p:cNvSpPr>
          <p:nvPr/>
        </p:nvSpPr>
        <p:spPr>
          <a:xfrm>
            <a:off x="5898203" y="2647335"/>
            <a:ext cx="4703145" cy="15633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Vergence Potential in VR</a:t>
            </a:r>
          </a:p>
        </p:txBody>
      </p:sp>
      <p:pic>
        <p:nvPicPr>
          <p:cNvPr id="13" name="Picture 12" descr="A pair of white gaming controllers&#10;&#10;AI-generated content may be incorrect.">
            <a:extLst>
              <a:ext uri="{FF2B5EF4-FFF2-40B4-BE49-F238E27FC236}">
                <a16:creationId xmlns:a16="http://schemas.microsoft.com/office/drawing/2014/main" id="{DC28DA26-ED92-6669-499D-6831093E0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20" y="4211230"/>
            <a:ext cx="2330734" cy="23307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AA24CE-FFB1-AC18-32FA-8C143CEF9425}"/>
              </a:ext>
            </a:extLst>
          </p:cNvPr>
          <p:cNvSpPr txBox="1"/>
          <p:nvPr/>
        </p:nvSpPr>
        <p:spPr>
          <a:xfrm>
            <a:off x="5631872" y="300816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Flowchart: Summing Junction 16">
            <a:extLst>
              <a:ext uri="{FF2B5EF4-FFF2-40B4-BE49-F238E27FC236}">
                <a16:creationId xmlns:a16="http://schemas.microsoft.com/office/drawing/2014/main" id="{FB7CFDA9-C914-1C62-BB12-1288E67BD943}"/>
              </a:ext>
            </a:extLst>
          </p:cNvPr>
          <p:cNvSpPr/>
          <p:nvPr/>
        </p:nvSpPr>
        <p:spPr>
          <a:xfrm>
            <a:off x="7048904" y="4224340"/>
            <a:ext cx="2414981" cy="2330734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2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B661-AD8D-9DF7-E7D1-84C1D431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44EE76DA-75C3-810D-8775-5706793D36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72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97AD9D5F-C0DB-2AC8-F5DA-252D6108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61F5700C-FF5B-5359-7DFC-0F4DA808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06811-61D1-93E4-D6E2-3C77171A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CB7C95-8EF9-6D12-349F-5618FFD004E8}"/>
              </a:ext>
            </a:extLst>
          </p:cNvPr>
          <p:cNvSpPr/>
          <p:nvPr/>
        </p:nvSpPr>
        <p:spPr>
          <a:xfrm>
            <a:off x="-157316" y="-117987"/>
            <a:ext cx="12485950" cy="70593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balls flying through a circle&#10;&#10;AI-generated content may be incorrect.">
            <a:extLst>
              <a:ext uri="{FF2B5EF4-FFF2-40B4-BE49-F238E27FC236}">
                <a16:creationId xmlns:a16="http://schemas.microsoft.com/office/drawing/2014/main" id="{9E04E5AD-E98F-2454-CB55-D5CF81258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15" y="1706967"/>
            <a:ext cx="4461523" cy="395226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pic>
        <p:nvPicPr>
          <p:cNvPr id="7" name="Picture 6" descr="A diagram of a point with a laser pointer&#10;&#10;AI-generated content may be incorrect.">
            <a:extLst>
              <a:ext uri="{FF2B5EF4-FFF2-40B4-BE49-F238E27FC236}">
                <a16:creationId xmlns:a16="http://schemas.microsoft.com/office/drawing/2014/main" id="{17DE58DF-D99D-1C3D-D6AD-1A11CD05F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7" y="1706967"/>
            <a:ext cx="4429290" cy="395226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softEdge rad="12700"/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C89A4C2-117F-7389-F408-E50519EC1BA7}"/>
              </a:ext>
            </a:extLst>
          </p:cNvPr>
          <p:cNvSpPr txBox="1">
            <a:spLocks/>
          </p:cNvSpPr>
          <p:nvPr/>
        </p:nvSpPr>
        <p:spPr>
          <a:xfrm>
            <a:off x="5475854" y="3255827"/>
            <a:ext cx="1219610" cy="85454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5400" dirty="0"/>
              <a:t>VS</a:t>
            </a:r>
            <a:endParaRPr lang="en-US" sz="48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54B70A0-786D-576E-079F-AFFDE9384958}"/>
              </a:ext>
            </a:extLst>
          </p:cNvPr>
          <p:cNvSpPr txBox="1">
            <a:spLocks/>
          </p:cNvSpPr>
          <p:nvPr/>
        </p:nvSpPr>
        <p:spPr>
          <a:xfrm>
            <a:off x="952616" y="927786"/>
            <a:ext cx="3255991" cy="85454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 err="1"/>
              <a:t>EyeExpand</a:t>
            </a:r>
            <a:endParaRPr lang="en-US" sz="4400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3D2FA8A-84F9-81CB-438E-01BFDDD6ADE1}"/>
              </a:ext>
            </a:extLst>
          </p:cNvPr>
          <p:cNvSpPr txBox="1">
            <a:spLocks/>
          </p:cNvSpPr>
          <p:nvPr/>
        </p:nvSpPr>
        <p:spPr>
          <a:xfrm>
            <a:off x="7983395" y="927785"/>
            <a:ext cx="3255991" cy="85454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 err="1"/>
              <a:t>ConeCast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4444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8429-52EC-E114-3B01-AD9EFA16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F9BAFFE9-321A-5714-949D-0A65BB1862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73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A8741103-01AC-239E-6B60-B495188BC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74CC04FD-53BE-8C1B-D000-35FD7349F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5DD70F-796B-7FAE-295F-7C886CC1E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084BFB-2E83-705F-967E-BD1845D11B91}"/>
              </a:ext>
            </a:extLst>
          </p:cNvPr>
          <p:cNvSpPr/>
          <p:nvPr/>
        </p:nvSpPr>
        <p:spPr>
          <a:xfrm>
            <a:off x="8243987" y="0"/>
            <a:ext cx="39480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DEE93-5E99-481B-2500-B1BAA2DF3C1C}"/>
              </a:ext>
            </a:extLst>
          </p:cNvPr>
          <p:cNvSpPr/>
          <p:nvPr/>
        </p:nvSpPr>
        <p:spPr>
          <a:xfrm>
            <a:off x="-88490" y="-41672"/>
            <a:ext cx="41492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4DA3F81-494D-3BD6-86EA-B7B8559005C3}"/>
              </a:ext>
            </a:extLst>
          </p:cNvPr>
          <p:cNvSpPr txBox="1">
            <a:spLocks/>
          </p:cNvSpPr>
          <p:nvPr/>
        </p:nvSpPr>
        <p:spPr>
          <a:xfrm>
            <a:off x="323313" y="2647335"/>
            <a:ext cx="3127809" cy="15633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Define Guidelines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841ECC0-ED00-8DB7-3044-D5C000774B26}"/>
              </a:ext>
            </a:extLst>
          </p:cNvPr>
          <p:cNvSpPr txBox="1">
            <a:spLocks/>
          </p:cNvSpPr>
          <p:nvPr/>
        </p:nvSpPr>
        <p:spPr>
          <a:xfrm>
            <a:off x="8597158" y="2338847"/>
            <a:ext cx="3271529" cy="218030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Assure Precision and Comfort</a:t>
            </a:r>
          </a:p>
        </p:txBody>
      </p:sp>
    </p:spTree>
    <p:extLst>
      <p:ext uri="{BB962C8B-B14F-4D97-AF65-F5344CB8AC3E}">
        <p14:creationId xmlns:p14="http://schemas.microsoft.com/office/powerpoint/2010/main" val="20432328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0249-A015-F0F6-CE22-41A7232D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5DA0C57B-151B-CC9C-9EBA-A12DACF0A5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74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729D7543-4009-3967-9540-1E3D91450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2F05DAB7-10BA-236C-CDE8-8F624AA8E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41BD-1553-2564-2206-66BF69479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511903-F933-B50D-06FF-CADBE5FE9089}"/>
              </a:ext>
            </a:extLst>
          </p:cNvPr>
          <p:cNvSpPr/>
          <p:nvPr/>
        </p:nvSpPr>
        <p:spPr>
          <a:xfrm>
            <a:off x="8243987" y="0"/>
            <a:ext cx="39480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67C5A-20F5-3954-2F89-1FA61612ECFE}"/>
              </a:ext>
            </a:extLst>
          </p:cNvPr>
          <p:cNvSpPr/>
          <p:nvPr/>
        </p:nvSpPr>
        <p:spPr>
          <a:xfrm>
            <a:off x="-88490" y="-41672"/>
            <a:ext cx="41492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DE3238F-74E1-91DE-8E6F-068A16C9814F}"/>
              </a:ext>
            </a:extLst>
          </p:cNvPr>
          <p:cNvSpPr txBox="1">
            <a:spLocks/>
          </p:cNvSpPr>
          <p:nvPr/>
        </p:nvSpPr>
        <p:spPr>
          <a:xfrm>
            <a:off x="323313" y="2647335"/>
            <a:ext cx="3127809" cy="15633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Define Guidelines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1488D0-1D38-CFE3-1343-5964BF805102}"/>
              </a:ext>
            </a:extLst>
          </p:cNvPr>
          <p:cNvSpPr txBox="1">
            <a:spLocks/>
          </p:cNvSpPr>
          <p:nvPr/>
        </p:nvSpPr>
        <p:spPr>
          <a:xfrm>
            <a:off x="8582228" y="1980977"/>
            <a:ext cx="3271529" cy="297938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Vergence Algorithms are not enough</a:t>
            </a:r>
          </a:p>
        </p:txBody>
      </p:sp>
    </p:spTree>
    <p:extLst>
      <p:ext uri="{BB962C8B-B14F-4D97-AF65-F5344CB8AC3E}">
        <p14:creationId xmlns:p14="http://schemas.microsoft.com/office/powerpoint/2010/main" val="234619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1AB90-8C33-7AC6-B566-DDBEF96E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09DF8603-1FEB-7484-97AE-D9BB36A2CD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75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D0492BB2-D675-8132-0123-39F96D0B3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F3802BBC-866A-014D-AAF9-1016F4E93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1C205-CD81-DE15-411E-7F2566111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192267-A2BD-8F9B-BBAC-91E9A4CEB296}"/>
              </a:ext>
            </a:extLst>
          </p:cNvPr>
          <p:cNvSpPr/>
          <p:nvPr/>
        </p:nvSpPr>
        <p:spPr>
          <a:xfrm>
            <a:off x="8243987" y="0"/>
            <a:ext cx="39480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0413B-420E-19B6-1E2E-4E68CC549B40}"/>
              </a:ext>
            </a:extLst>
          </p:cNvPr>
          <p:cNvSpPr/>
          <p:nvPr/>
        </p:nvSpPr>
        <p:spPr>
          <a:xfrm>
            <a:off x="-88490" y="-41672"/>
            <a:ext cx="4149213" cy="69413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18CC630-80F5-5016-F756-BB8D92750384}"/>
              </a:ext>
            </a:extLst>
          </p:cNvPr>
          <p:cNvSpPr txBox="1">
            <a:spLocks/>
          </p:cNvSpPr>
          <p:nvPr/>
        </p:nvSpPr>
        <p:spPr>
          <a:xfrm>
            <a:off x="323313" y="2647335"/>
            <a:ext cx="3127809" cy="15633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Define Guidelines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0865189-3FEE-5E3D-FC2E-56284A5334A1}"/>
              </a:ext>
            </a:extLst>
          </p:cNvPr>
          <p:cNvSpPr txBox="1">
            <a:spLocks/>
          </p:cNvSpPr>
          <p:nvPr/>
        </p:nvSpPr>
        <p:spPr>
          <a:xfrm>
            <a:off x="8413108" y="2438744"/>
            <a:ext cx="3609770" cy="281526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Precise     Depth Range</a:t>
            </a:r>
          </a:p>
          <a:p>
            <a:pPr marL="33866" indent="0" algn="ctr">
              <a:buFont typeface="Inria Sans Light"/>
              <a:buNone/>
            </a:pPr>
            <a:r>
              <a:rPr lang="en-US" sz="4800" dirty="0"/>
              <a:t>(0.3m – 1.5m)  </a:t>
            </a:r>
          </a:p>
        </p:txBody>
      </p:sp>
    </p:spTree>
    <p:extLst>
      <p:ext uri="{BB962C8B-B14F-4D97-AF65-F5344CB8AC3E}">
        <p14:creationId xmlns:p14="http://schemas.microsoft.com/office/powerpoint/2010/main" val="1045553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4B550-A074-83BC-9881-CEC8C7E7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B5EFA5A3-CB22-E521-27D6-4A1D78EAAB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76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99A70DC3-4EA4-7BF9-123D-FB629A1F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03CBDB1A-FDA3-74EB-5431-38A283424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43932-C73C-9981-C221-E1FDCAAC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945AF6-73FF-E723-68A5-06F9CEBDD309}"/>
              </a:ext>
            </a:extLst>
          </p:cNvPr>
          <p:cNvSpPr/>
          <p:nvPr/>
        </p:nvSpPr>
        <p:spPr>
          <a:xfrm>
            <a:off x="-157316" y="-117987"/>
            <a:ext cx="8401303" cy="70593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933923-D8E4-6501-00A5-910707D22AC0}"/>
              </a:ext>
            </a:extLst>
          </p:cNvPr>
          <p:cNvSpPr txBox="1">
            <a:spLocks/>
          </p:cNvSpPr>
          <p:nvPr/>
        </p:nvSpPr>
        <p:spPr>
          <a:xfrm>
            <a:off x="1855527" y="2312325"/>
            <a:ext cx="4410391" cy="228934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Future Works can Build Upon these Results</a:t>
            </a:r>
          </a:p>
        </p:txBody>
      </p:sp>
    </p:spTree>
    <p:extLst>
      <p:ext uri="{BB962C8B-B14F-4D97-AF65-F5344CB8AC3E}">
        <p14:creationId xmlns:p14="http://schemas.microsoft.com/office/powerpoint/2010/main" val="24231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149D-E919-617B-419A-0C0718CE7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EC8394C2-7B7D-95F1-4FB0-D3DB5AF8C9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77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370AD53B-5B1F-3E0F-8A99-590514AA9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942C682E-4848-5260-7359-91ABF1091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17699-1984-8A26-9101-B3B56240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DD4242-8653-43CF-7F12-BE7F6A6BB846}"/>
              </a:ext>
            </a:extLst>
          </p:cNvPr>
          <p:cNvSpPr/>
          <p:nvPr/>
        </p:nvSpPr>
        <p:spPr>
          <a:xfrm>
            <a:off x="-157316" y="-117987"/>
            <a:ext cx="8401303" cy="70593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AE20039-210F-CDE2-D8DE-37E46A856C5F}"/>
              </a:ext>
            </a:extLst>
          </p:cNvPr>
          <p:cNvSpPr txBox="1">
            <a:spLocks/>
          </p:cNvSpPr>
          <p:nvPr/>
        </p:nvSpPr>
        <p:spPr>
          <a:xfrm>
            <a:off x="1838139" y="842139"/>
            <a:ext cx="4410391" cy="23944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Enhance Calibration</a:t>
            </a:r>
          </a:p>
          <a:p>
            <a:pPr marL="33866" indent="0" algn="ctr">
              <a:buFont typeface="Inria Sans Light"/>
              <a:buNone/>
            </a:pPr>
            <a:r>
              <a:rPr lang="en-US" sz="4800" dirty="0"/>
              <a:t>Process</a:t>
            </a:r>
          </a:p>
        </p:txBody>
      </p:sp>
      <p:pic>
        <p:nvPicPr>
          <p:cNvPr id="9" name="Picture 8" descr="A grid with numbers on it&#10;&#10;AI-generated content may be incorrect.">
            <a:extLst>
              <a:ext uri="{FF2B5EF4-FFF2-40B4-BE49-F238E27FC236}">
                <a16:creationId xmlns:a16="http://schemas.microsoft.com/office/drawing/2014/main" id="{D4A36382-FD80-23B0-32A7-56388AA98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25" y="3621419"/>
            <a:ext cx="4621497" cy="259959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85529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6FF99-9A18-3C86-877E-0CCD2F26C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3AAF2428-82CF-4451-EF9C-4F65FD174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78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2805BDB8-FE43-B4A6-389D-98B42F1D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7CDE5A78-7E74-DBBF-CC4C-8FD88FC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7B12EF-1308-187D-F85F-CCAB77733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87432-630C-6757-100D-DB5B1A33E342}"/>
              </a:ext>
            </a:extLst>
          </p:cNvPr>
          <p:cNvSpPr/>
          <p:nvPr/>
        </p:nvSpPr>
        <p:spPr>
          <a:xfrm>
            <a:off x="-157316" y="-117987"/>
            <a:ext cx="8401303" cy="70593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9717CCD-5921-1C5F-9FE2-02E81B424F40}"/>
              </a:ext>
            </a:extLst>
          </p:cNvPr>
          <p:cNvSpPr txBox="1">
            <a:spLocks/>
          </p:cNvSpPr>
          <p:nvPr/>
        </p:nvSpPr>
        <p:spPr>
          <a:xfrm>
            <a:off x="1925702" y="2231778"/>
            <a:ext cx="4410391" cy="23944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Try VR HMDs with different properties</a:t>
            </a:r>
          </a:p>
        </p:txBody>
      </p:sp>
    </p:spTree>
    <p:extLst>
      <p:ext uri="{BB962C8B-B14F-4D97-AF65-F5344CB8AC3E}">
        <p14:creationId xmlns:p14="http://schemas.microsoft.com/office/powerpoint/2010/main" val="39173401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3E87-D4C0-5377-12AD-7636534C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7">
            <a:extLst>
              <a:ext uri="{FF2B5EF4-FFF2-40B4-BE49-F238E27FC236}">
                <a16:creationId xmlns:a16="http://schemas.microsoft.com/office/drawing/2014/main" id="{80492035-0C14-AEF1-58FD-805567121A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79</a:t>
            </a:fld>
            <a:endParaRPr lang="en" dirty="0"/>
          </a:p>
        </p:txBody>
      </p:sp>
      <p:pic>
        <p:nvPicPr>
          <p:cNvPr id="4" name="Picture 3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AF25BD8D-235A-A98F-7AB5-9EB3C96F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Picture 7" descr="Long shot of a road with snow covered mountains&#10;&#10;AI-generated content may be incorrect.">
            <a:extLst>
              <a:ext uri="{FF2B5EF4-FFF2-40B4-BE49-F238E27FC236}">
                <a16:creationId xmlns:a16="http://schemas.microsoft.com/office/drawing/2014/main" id="{62FFAE68-D75A-0AE2-C2D6-102CA789F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7" y="0"/>
            <a:ext cx="40665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E9EB2-3F80-253B-C275-C03CF36F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987" y="-13676"/>
            <a:ext cx="3948013" cy="6941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BA0DE8-C2EE-DED2-CCA7-CB5E3229FCD0}"/>
              </a:ext>
            </a:extLst>
          </p:cNvPr>
          <p:cNvSpPr/>
          <p:nvPr/>
        </p:nvSpPr>
        <p:spPr>
          <a:xfrm>
            <a:off x="-157316" y="-117987"/>
            <a:ext cx="8401303" cy="70593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C5176FD-AA8C-9090-E805-3ADBDAFC32F4}"/>
              </a:ext>
            </a:extLst>
          </p:cNvPr>
          <p:cNvSpPr txBox="1">
            <a:spLocks/>
          </p:cNvSpPr>
          <p:nvPr/>
        </p:nvSpPr>
        <p:spPr>
          <a:xfrm>
            <a:off x="1925702" y="2231778"/>
            <a:ext cx="4410391" cy="23944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33866" indent="0" algn="ctr">
              <a:buFont typeface="Inria Sans Light"/>
              <a:buNone/>
            </a:pPr>
            <a:r>
              <a:rPr lang="en-US" sz="4800" dirty="0"/>
              <a:t>Redo Test in a Natural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9412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B3499-AC09-8CAE-8E9A-6468264B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59907A-634A-3BDE-1710-BBC6A7136A91}"/>
              </a:ext>
            </a:extLst>
          </p:cNvPr>
          <p:cNvSpPr/>
          <p:nvPr/>
        </p:nvSpPr>
        <p:spPr>
          <a:xfrm>
            <a:off x="7592827" y="3555012"/>
            <a:ext cx="2592761" cy="1848465"/>
          </a:xfrm>
          <a:prstGeom prst="roundRect">
            <a:avLst/>
          </a:prstGeom>
          <a:solidFill>
            <a:srgbClr val="10E7D9">
              <a:alpha val="4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nria Sans Light" panose="020B0604020202020204"/>
              </a:rPr>
              <a:t>What is Vergence?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AAB52-00C9-1461-DFB8-4B87067E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79" y="2458065"/>
            <a:ext cx="5784787" cy="3913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scene3d>
            <a:camera prst="perspectiveRight" fov="5100000">
              <a:rot lat="0" lon="20399994" rev="0"/>
            </a:camera>
            <a:lightRig rig="threeP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3FACD-BE7F-A5AF-53A1-76CFC389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25" y="877220"/>
            <a:ext cx="7169738" cy="1052052"/>
          </a:xfrm>
        </p:spPr>
        <p:txBody>
          <a:bodyPr/>
          <a:lstStyle/>
          <a:p>
            <a:r>
              <a:rPr lang="en-US" sz="3600" dirty="0"/>
              <a:t>3D Gaze in Virtual Reality: </a:t>
            </a:r>
            <a:br>
              <a:rPr lang="en-US" sz="3600" dirty="0"/>
            </a:br>
            <a:r>
              <a:rPr lang="en-US" sz="3600" dirty="0"/>
              <a:t>Vergence, Calibration, Event Detection</a:t>
            </a:r>
          </a:p>
        </p:txBody>
      </p:sp>
      <p:sp>
        <p:nvSpPr>
          <p:cNvPr id="5" name="Google Shape;1230;p47">
            <a:extLst>
              <a:ext uri="{FF2B5EF4-FFF2-40B4-BE49-F238E27FC236}">
                <a16:creationId xmlns:a16="http://schemas.microsoft.com/office/drawing/2014/main" id="{B5A49B60-FC3D-F9FE-4AD6-706CB22AD3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EF91D4-AB0A-D814-FD4C-1EA674FCF06A}"/>
              </a:ext>
            </a:extLst>
          </p:cNvPr>
          <p:cNvSpPr txBox="1">
            <a:spLocks/>
          </p:cNvSpPr>
          <p:nvPr/>
        </p:nvSpPr>
        <p:spPr>
          <a:xfrm>
            <a:off x="1576595" y="1535134"/>
            <a:ext cx="7169738" cy="10520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r"/>
            <a:r>
              <a:rPr lang="en-US" sz="1800" i="1" dirty="0"/>
              <a:t>- </a:t>
            </a:r>
            <a:r>
              <a:rPr lang="en-US" sz="1800" i="1" dirty="0" err="1"/>
              <a:t>Duchowski</a:t>
            </a:r>
            <a:r>
              <a:rPr lang="en-US" sz="1800" i="1" dirty="0"/>
              <a:t> et al,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81717-01AD-2E6D-51A5-F831ABF9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81" y="3007590"/>
            <a:ext cx="3556654" cy="2814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scene3d>
            <a:camera prst="perspectiveLeft" fov="5100000">
              <a:rot lat="0" lon="900000" rev="0"/>
            </a:camera>
            <a:lightRig rig="threeP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821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6816-A36E-967A-880E-11E18D0C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AA7E-74CC-89BE-BB33-7B03D2FCF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78" y="3028595"/>
            <a:ext cx="6915087" cy="811200"/>
          </a:xfrm>
        </p:spPr>
        <p:txBody>
          <a:bodyPr wrap="square" anchor="b">
            <a:normAutofit/>
          </a:bodyPr>
          <a:lstStyle/>
          <a:p>
            <a:r>
              <a:rPr lang="en-US" sz="5900"/>
              <a:t>Research Questions</a:t>
            </a:r>
            <a:endParaRPr lang="en-US" sz="5900" dirty="0"/>
          </a:p>
        </p:txBody>
      </p:sp>
      <p:grpSp>
        <p:nvGrpSpPr>
          <p:cNvPr id="4" name="Google Shape;947;p47">
            <a:extLst>
              <a:ext uri="{FF2B5EF4-FFF2-40B4-BE49-F238E27FC236}">
                <a16:creationId xmlns:a16="http://schemas.microsoft.com/office/drawing/2014/main" id="{90191A65-6AD7-23DB-1612-C316CBD4E6E8}"/>
              </a:ext>
            </a:extLst>
          </p:cNvPr>
          <p:cNvGrpSpPr/>
          <p:nvPr/>
        </p:nvGrpSpPr>
        <p:grpSpPr>
          <a:xfrm>
            <a:off x="1228858" y="3087075"/>
            <a:ext cx="635638" cy="683850"/>
            <a:chOff x="3951850" y="2985350"/>
            <a:chExt cx="407950" cy="416500"/>
          </a:xfrm>
        </p:grpSpPr>
        <p:sp>
          <p:nvSpPr>
            <p:cNvPr id="5" name="Google Shape;948;p47">
              <a:extLst>
                <a:ext uri="{FF2B5EF4-FFF2-40B4-BE49-F238E27FC236}">
                  <a16:creationId xmlns:a16="http://schemas.microsoft.com/office/drawing/2014/main" id="{48D4E799-E977-84A6-3E33-8CA8FAE4D94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949;p47">
              <a:extLst>
                <a:ext uri="{FF2B5EF4-FFF2-40B4-BE49-F238E27FC236}">
                  <a16:creationId xmlns:a16="http://schemas.microsoft.com/office/drawing/2014/main" id="{29C995FE-AF6C-49B0-90A3-96E8841C9F3E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950;p47">
              <a:extLst>
                <a:ext uri="{FF2B5EF4-FFF2-40B4-BE49-F238E27FC236}">
                  <a16:creationId xmlns:a16="http://schemas.microsoft.com/office/drawing/2014/main" id="{C15B7B08-1905-DF7B-3D11-5067E429229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951;p47">
              <a:extLst>
                <a:ext uri="{FF2B5EF4-FFF2-40B4-BE49-F238E27FC236}">
                  <a16:creationId xmlns:a16="http://schemas.microsoft.com/office/drawing/2014/main" id="{434A92FB-CE18-0E16-BB5B-0E73D0C2287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722CCD-BE14-0CE6-A58E-229DCBFAA6A6}"/>
              </a:ext>
            </a:extLst>
          </p:cNvPr>
          <p:cNvSpPr/>
          <p:nvPr/>
        </p:nvSpPr>
        <p:spPr>
          <a:xfrm>
            <a:off x="6096000" y="2187767"/>
            <a:ext cx="5952723" cy="840828"/>
          </a:xfrm>
          <a:prstGeom prst="roundRect">
            <a:avLst/>
          </a:prstGeom>
          <a:solidFill>
            <a:srgbClr val="10E7D9">
              <a:alpha val="4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Vergence eye movements in virtual reality    </a:t>
            </a:r>
            <a:r>
              <a:rPr lang="en-US" sz="1800" b="1" dirty="0">
                <a:solidFill>
                  <a:schemeClr val="tx1"/>
                </a:solidFill>
                <a:latin typeface="Inria Sans Light" panose="020B0604020202020204"/>
              </a:rPr>
              <a:t>-McAnally et al, 2024</a:t>
            </a:r>
            <a:endParaRPr lang="en-US" sz="2800" b="1" dirty="0">
              <a:solidFill>
                <a:schemeClr val="tx1"/>
              </a:solidFill>
              <a:latin typeface="Inria Sans Light" panose="020B060402020202020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C41D0A-F228-6742-AA55-92335A62B21B}"/>
              </a:ext>
            </a:extLst>
          </p:cNvPr>
          <p:cNvSpPr/>
          <p:nvPr/>
        </p:nvSpPr>
        <p:spPr>
          <a:xfrm>
            <a:off x="311443" y="646134"/>
            <a:ext cx="5952723" cy="1113251"/>
          </a:xfrm>
          <a:prstGeom prst="roundRect">
            <a:avLst/>
          </a:prstGeom>
          <a:solidFill>
            <a:srgbClr val="10E7D9">
              <a:alpha val="4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Ocular vergences measurement in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virtual reality: A pilot study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Inria Sans Light" panose="020B0604020202020204"/>
              </a:rPr>
              <a:t>-Monier et al, 2025</a:t>
            </a:r>
            <a:endParaRPr lang="en-US" sz="2800" b="1" dirty="0">
              <a:solidFill>
                <a:schemeClr val="tx1"/>
              </a:solidFill>
              <a:latin typeface="Inria Sans Light" panose="020B060402020202020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7941B5-6589-6E74-C19F-E76FFAD9B9A9}"/>
              </a:ext>
            </a:extLst>
          </p:cNvPr>
          <p:cNvSpPr/>
          <p:nvPr/>
        </p:nvSpPr>
        <p:spPr>
          <a:xfrm>
            <a:off x="1921563" y="4550980"/>
            <a:ext cx="8348873" cy="1549456"/>
          </a:xfrm>
          <a:prstGeom prst="roundRect">
            <a:avLst/>
          </a:prstGeom>
          <a:solidFill>
            <a:srgbClr val="10E7D9">
              <a:alpha val="4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ria Sans Light" panose="020B0604020202020204"/>
              </a:rPr>
              <a:t>Investigating a geometrical solution to the vergence-accommodation conflict for targeted movements in virtual reality               </a:t>
            </a:r>
            <a:r>
              <a:rPr lang="en-US" sz="1800" b="1" dirty="0">
                <a:solidFill>
                  <a:schemeClr val="tx1"/>
                </a:solidFill>
                <a:latin typeface="Inria Sans Light" panose="020B0604020202020204"/>
              </a:rPr>
              <a:t>-Wang et al, 2025</a:t>
            </a:r>
            <a:endParaRPr lang="en-US" sz="2800" b="1" dirty="0">
              <a:solidFill>
                <a:schemeClr val="tx1"/>
              </a:solidFill>
              <a:latin typeface="Inria Sans Light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289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Gurney · SlidesCarnival</Template>
  <TotalTime>8909</TotalTime>
  <Words>1303</Words>
  <Application>Microsoft Office PowerPoint</Application>
  <PresentationFormat>Widescreen</PresentationFormat>
  <Paragraphs>469</Paragraphs>
  <Slides>79</Slides>
  <Notes>49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Batang</vt:lpstr>
      <vt:lpstr>Aptos</vt:lpstr>
      <vt:lpstr>Arial</vt:lpstr>
      <vt:lpstr>Cambria Math</vt:lpstr>
      <vt:lpstr>Inria Sans Light</vt:lpstr>
      <vt:lpstr>Saira Semi Condensed Medium</vt:lpstr>
      <vt:lpstr>Saira SemiCondensed Medium</vt:lpstr>
      <vt:lpstr>Titillium Web</vt:lpstr>
      <vt:lpstr>Gurney template</vt:lpstr>
      <vt:lpstr>EyeDepth: Hands-free Selection in VR</vt:lpstr>
      <vt:lpstr>Motivation</vt:lpstr>
      <vt:lpstr>VR is on the Rise</vt:lpstr>
      <vt:lpstr>Why Use Eye Tracking ?</vt:lpstr>
      <vt:lpstr>Lack of Depth in EyeTracking</vt:lpstr>
      <vt:lpstr>Lack of Depth in EyeTracking</vt:lpstr>
      <vt:lpstr>Target Occlusion</vt:lpstr>
      <vt:lpstr>3D Gaze in Virtual Reality:  Vergence, Calibration, Event Detection</vt:lpstr>
      <vt:lpstr>Research Questions</vt:lpstr>
      <vt:lpstr>PowerPoint Presentation</vt:lpstr>
      <vt:lpstr>PowerPoint Presentation</vt:lpstr>
      <vt:lpstr>PowerPoint Presentation</vt:lpstr>
      <vt:lpstr>Vergence Study</vt:lpstr>
      <vt:lpstr>Algorithm Used to Obtain Gaze Depth</vt:lpstr>
      <vt:lpstr>Which VR HMD Did I Choose?</vt:lpstr>
      <vt:lpstr>Vergence Study – First iteration</vt:lpstr>
      <vt:lpstr>Vergence Study Capture – User is not Looking at Object</vt:lpstr>
      <vt:lpstr>Vergence Study Capture – User Looks at Object</vt:lpstr>
      <vt:lpstr>Data Measurements analysis : Horizontal</vt:lpstr>
      <vt:lpstr>Data Measurements analysis : Vertical</vt:lpstr>
      <vt:lpstr>Data Measurements analysis : Depth</vt:lpstr>
      <vt:lpstr>Depth Precision Comparison</vt:lpstr>
      <vt:lpstr>Eye Tracking Issues</vt:lpstr>
      <vt:lpstr>PowerPoint Presentation</vt:lpstr>
      <vt:lpstr>PowerPoint Presentation</vt:lpstr>
      <vt:lpstr>Eye-Tracking-Based Object Selection</vt:lpstr>
      <vt:lpstr>PowerPoint Presentation</vt:lpstr>
      <vt:lpstr>OverlapSphere</vt:lpstr>
      <vt:lpstr>SphereCast</vt:lpstr>
      <vt:lpstr>GazeRay</vt:lpstr>
      <vt:lpstr>ConeCast – Eyetracking and Controllers</vt:lpstr>
      <vt:lpstr>ConeCast – Only EyeTracking</vt:lpstr>
      <vt:lpstr>PowerPoint Presentation</vt:lpstr>
      <vt:lpstr>Dwell</vt:lpstr>
      <vt:lpstr>Wink and Double Blink</vt:lpstr>
      <vt:lpstr>PowerPoint Presentation</vt:lpstr>
      <vt:lpstr>Test Environment</vt:lpstr>
      <vt:lpstr>Less Saturated</vt:lpstr>
      <vt:lpstr>PowerPoint Presentation</vt:lpstr>
      <vt:lpstr>PowerPoint Presentation</vt:lpstr>
      <vt:lpstr>Participants</vt:lpstr>
      <vt:lpstr>Participants - 12</vt:lpstr>
      <vt:lpstr>Participants – Eye Conditions</vt:lpstr>
      <vt:lpstr>Participants – Previous Experience</vt:lpstr>
      <vt:lpstr>Participants – Previous Experience</vt:lpstr>
      <vt:lpstr>PowerPoint Presentation</vt:lpstr>
      <vt:lpstr>Wink and Double Blink</vt:lpstr>
      <vt:lpstr>PowerPoint Presentation</vt:lpstr>
      <vt:lpstr>Accuracy</vt:lpstr>
      <vt:lpstr>Confirmation Test Results</vt:lpstr>
      <vt:lpstr>PowerPoint Presentation</vt:lpstr>
      <vt:lpstr>PowerPoint Presentation</vt:lpstr>
      <vt:lpstr>PowerPoint Presentation</vt:lpstr>
      <vt:lpstr>Test Subject Criteria</vt:lpstr>
      <vt:lpstr>Participants</vt:lpstr>
      <vt:lpstr>Participants - 32</vt:lpstr>
      <vt:lpstr>Participants – Eye Conditions</vt:lpstr>
      <vt:lpstr>Participants – Eye External Conditions</vt:lpstr>
      <vt:lpstr>Participants – Previous Experience</vt:lpstr>
      <vt:lpstr>PowerPoint Presentation</vt:lpstr>
      <vt:lpstr>PowerPoint Presentation</vt:lpstr>
      <vt:lpstr>Accuracy</vt:lpstr>
      <vt:lpstr>PowerPoint Presentation</vt:lpstr>
      <vt:lpstr>PowerPoint Presentation</vt:lpstr>
      <vt:lpstr>Wrong Selections</vt:lpstr>
      <vt:lpstr>Participants Discomfort</vt:lpstr>
      <vt:lpstr>Participants Discomfort</vt:lpstr>
      <vt:lpstr>Participants Discomfort</vt:lpstr>
      <vt:lpstr>Selection Test Results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Correia</dc:creator>
  <cp:lastModifiedBy>David Correia</cp:lastModifiedBy>
  <cp:revision>243</cp:revision>
  <dcterms:created xsi:type="dcterms:W3CDTF">2025-01-21T19:18:34Z</dcterms:created>
  <dcterms:modified xsi:type="dcterms:W3CDTF">2025-11-24T12:46:18Z</dcterms:modified>
</cp:coreProperties>
</file>